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84" Type="http://schemas.openxmlformats.org/officeDocument/2006/relationships/slide" Target="slides/slide78.xml"/><Relationship Id="rId83" Type="http://schemas.openxmlformats.org/officeDocument/2006/relationships/slide" Target="slides/slide77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80" Type="http://schemas.openxmlformats.org/officeDocument/2006/relationships/slide" Target="slides/slide74.xml"/><Relationship Id="rId82" Type="http://schemas.openxmlformats.org/officeDocument/2006/relationships/slide" Target="slides/slide76.xml"/><Relationship Id="rId81" Type="http://schemas.openxmlformats.org/officeDocument/2006/relationships/slide" Target="slides/slide75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31" Type="http://schemas.openxmlformats.org/officeDocument/2006/relationships/slide" Target="slides/slide25.xml"/><Relationship Id="rId75" Type="http://schemas.openxmlformats.org/officeDocument/2006/relationships/slide" Target="slides/slide69.xml"/><Relationship Id="rId30" Type="http://schemas.openxmlformats.org/officeDocument/2006/relationships/slide" Target="slides/slide24.xml"/><Relationship Id="rId74" Type="http://schemas.openxmlformats.org/officeDocument/2006/relationships/slide" Target="slides/slide68.xml"/><Relationship Id="rId33" Type="http://schemas.openxmlformats.org/officeDocument/2006/relationships/slide" Target="slides/slide27.xml"/><Relationship Id="rId77" Type="http://schemas.openxmlformats.org/officeDocument/2006/relationships/slide" Target="slides/slide71.xml"/><Relationship Id="rId32" Type="http://schemas.openxmlformats.org/officeDocument/2006/relationships/slide" Target="slides/slide26.xml"/><Relationship Id="rId76" Type="http://schemas.openxmlformats.org/officeDocument/2006/relationships/slide" Target="slides/slide70.xml"/><Relationship Id="rId35" Type="http://schemas.openxmlformats.org/officeDocument/2006/relationships/slide" Target="slides/slide29.xml"/><Relationship Id="rId79" Type="http://schemas.openxmlformats.org/officeDocument/2006/relationships/slide" Target="slides/slide73.xml"/><Relationship Id="rId34" Type="http://schemas.openxmlformats.org/officeDocument/2006/relationships/slide" Target="slides/slide28.xml"/><Relationship Id="rId78" Type="http://schemas.openxmlformats.org/officeDocument/2006/relationships/slide" Target="slides/slide72.xml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20" Type="http://schemas.openxmlformats.org/officeDocument/2006/relationships/slide" Target="slides/slide14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22" Type="http://schemas.openxmlformats.org/officeDocument/2006/relationships/slide" Target="slides/slide16.xml"/><Relationship Id="rId66" Type="http://schemas.openxmlformats.org/officeDocument/2006/relationships/slide" Target="slides/slide60.xml"/><Relationship Id="rId21" Type="http://schemas.openxmlformats.org/officeDocument/2006/relationships/slide" Target="slides/slide15.xml"/><Relationship Id="rId65" Type="http://schemas.openxmlformats.org/officeDocument/2006/relationships/slide" Target="slides/slide59.xml"/><Relationship Id="rId24" Type="http://schemas.openxmlformats.org/officeDocument/2006/relationships/slide" Target="slides/slide18.xml"/><Relationship Id="rId68" Type="http://schemas.openxmlformats.org/officeDocument/2006/relationships/slide" Target="slides/slide62.xml"/><Relationship Id="rId23" Type="http://schemas.openxmlformats.org/officeDocument/2006/relationships/slide" Target="slides/slide17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slide" Target="slides/slide63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1ac448721e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11ac448721e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47a182d594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347a182d594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1238b07789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31238b07789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3185a2ef60e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3185a2ef60e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31238b07789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31238b07789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347a182d594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347a182d594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31238b07789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31238b07789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31978702ab3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31978702ab3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31978702ab3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31978702ab3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47a182d594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47a182d594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31238b07789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31238b07789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1164ae2638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31164ae2638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347db30d4bb_2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347db30d4bb_2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31238b07789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31238b07789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347db30d4bb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347db30d4bb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0643b3c92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0643b3c92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311258893ce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311258893ce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311258893ce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311258893ce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3185a2ef60e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3185a2ef60e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3185a2ef60e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3185a2ef60e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3185a2ef60e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3185a2ef60e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3185a2ef60e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3185a2ef60e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31164ae2638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31164ae2638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3185a2ef60e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3185a2ef60e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3185a2ef60e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3185a2ef60e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3185a2ef60e_0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3185a2ef60e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3185a2ef60e_0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3185a2ef60e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3185a2ef60e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3185a2ef60e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3185a2ef60e_0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3185a2ef60e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3185a2ef60e_0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3185a2ef60e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3185a2ef60e_0_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3185a2ef60e_0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3185a2ef60e_0_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3185a2ef60e_0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3185a2ef60e_0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3185a2ef60e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31164ae2638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31164ae2638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3185a2ef60e_0_2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3185a2ef60e_0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3185a2ef60e_0_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3185a2ef60e_0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185a2ef60e_0_2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3185a2ef60e_0_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3196d502054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3196d502054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349446e2c2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349446e2c2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349446e2c23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349446e2c23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349446e2c23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349446e2c23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349446e2c23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349446e2c23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349446e2c23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349446e2c23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349446e2c23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349446e2c23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126a0afb2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3126a0afb2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349446e2c23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349446e2c23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349446e2c23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349446e2c23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349446e2c23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349446e2c23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349446e2c23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349446e2c23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349446e2c23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349446e2c23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349446e2c23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349446e2c23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349446e2c23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349446e2c23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349446e2c23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Google Shape;520;g349446e2c23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349d510f1e7_4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349d510f1e7_4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349446e2c23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g349446e2c23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4bb5a67ba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4bb5a67ba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349446e2c23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" name="Google Shape;543;g349446e2c23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349446e2c23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349446e2c23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349446e2c23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349446e2c23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349842dba93_3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Google Shape;571;g349842dba93_3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349842dba93_3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9" name="Google Shape;579;g349842dba93_3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349446e2c23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7" name="Google Shape;587;g349446e2c23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349446e2c23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349446e2c23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349446e2c23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" name="Google Shape;602;g349446e2c23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349446e2c23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9" name="Google Shape;609;g349446e2c23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349446e2c23_0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6" name="Google Shape;616;g349446e2c23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31238b07789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31238b07789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g349446e2c23_0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3" name="Google Shape;623;g349446e2c23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g349446e2c23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1" name="Google Shape;631;g349446e2c23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g349446e2c23_0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7" name="Google Shape;637;g349446e2c23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349446e2c23_0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349446e2c23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349446e2c23_0_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" name="Google Shape;650;g349446e2c23_0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349fa629a97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1" name="Google Shape;661;g349fa629a97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g349d510f1e7_4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8" name="Google Shape;668;g349d510f1e7_4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g349446e2c23_0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5" name="Google Shape;675;g349446e2c23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g349446e2c23_0_2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3" name="Google Shape;683;g349446e2c23_0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347a182d594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347a182d594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d63e405806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2d63e405806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6" name="Google Shape;56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142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0" name="Google Shape;60;p15"/>
          <p:cNvSpPr txBox="1"/>
          <p:nvPr>
            <p:ph idx="12" type="sldNum"/>
          </p:nvPr>
        </p:nvSpPr>
        <p:spPr>
          <a:xfrm>
            <a:off x="142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3" name="Google Shape;63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4" name="Google Shape;64;p16"/>
          <p:cNvSpPr txBox="1"/>
          <p:nvPr>
            <p:ph idx="12" type="sldNum"/>
          </p:nvPr>
        </p:nvSpPr>
        <p:spPr>
          <a:xfrm>
            <a:off x="142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7" name="Google Shape;67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8" name="Google Shape;68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9" name="Google Shape;69;p17"/>
          <p:cNvSpPr txBox="1"/>
          <p:nvPr>
            <p:ph idx="12" type="sldNum"/>
          </p:nvPr>
        </p:nvSpPr>
        <p:spPr>
          <a:xfrm>
            <a:off x="142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2" name="Google Shape;72;p18"/>
          <p:cNvSpPr txBox="1"/>
          <p:nvPr>
            <p:ph idx="12" type="sldNum"/>
          </p:nvPr>
        </p:nvSpPr>
        <p:spPr>
          <a:xfrm>
            <a:off x="142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5" name="Google Shape;75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6" name="Google Shape;76;p19"/>
          <p:cNvSpPr txBox="1"/>
          <p:nvPr>
            <p:ph idx="12" type="sldNum"/>
          </p:nvPr>
        </p:nvSpPr>
        <p:spPr>
          <a:xfrm>
            <a:off x="142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79" name="Google Shape;79;p20"/>
          <p:cNvSpPr txBox="1"/>
          <p:nvPr>
            <p:ph idx="12" type="sldNum"/>
          </p:nvPr>
        </p:nvSpPr>
        <p:spPr>
          <a:xfrm>
            <a:off x="142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2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3" name="Google Shape;83;p2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4" name="Google Shape;84;p2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5" name="Google Shape;85;p21"/>
          <p:cNvSpPr txBox="1"/>
          <p:nvPr>
            <p:ph idx="12" type="sldNum"/>
          </p:nvPr>
        </p:nvSpPr>
        <p:spPr>
          <a:xfrm>
            <a:off x="142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88" name="Google Shape;88;p22"/>
          <p:cNvSpPr txBox="1"/>
          <p:nvPr>
            <p:ph idx="12" type="sldNum"/>
          </p:nvPr>
        </p:nvSpPr>
        <p:spPr>
          <a:xfrm>
            <a:off x="142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1" name="Google Shape;91;p2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" name="Google Shape;92;p23"/>
          <p:cNvSpPr txBox="1"/>
          <p:nvPr>
            <p:ph idx="12" type="sldNum"/>
          </p:nvPr>
        </p:nvSpPr>
        <p:spPr>
          <a:xfrm>
            <a:off x="142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4"/>
          <p:cNvSpPr txBox="1"/>
          <p:nvPr>
            <p:ph idx="12" type="sldNum"/>
          </p:nvPr>
        </p:nvSpPr>
        <p:spPr>
          <a:xfrm>
            <a:off x="142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142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hyperlink" Target="https://creativecommons.org/licenses/by/3.0/br/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1.png"/><Relationship Id="rId6" Type="http://schemas.openxmlformats.org/officeDocument/2006/relationships/image" Target="../media/image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8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2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6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2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0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21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Relationship Id="rId4" Type="http://schemas.openxmlformats.org/officeDocument/2006/relationships/image" Target="../media/image17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10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29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14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24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18.png"/><Relationship Id="rId4" Type="http://schemas.openxmlformats.org/officeDocument/2006/relationships/image" Target="../media/image11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31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20.png"/><Relationship Id="rId4" Type="http://schemas.openxmlformats.org/officeDocument/2006/relationships/hyperlink" Target="https://crash-stats.mozilla.org" TargetMode="Externa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23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4.xm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5.xml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6.xml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7.xml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8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5"/>
          <p:cNvSpPr txBox="1"/>
          <p:nvPr>
            <p:ph type="title"/>
          </p:nvPr>
        </p:nvSpPr>
        <p:spPr>
          <a:xfrm>
            <a:off x="311700" y="23032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50"/>
              <a:t>Compreensão, Manutenção e Evolução de Software</a:t>
            </a:r>
            <a:endParaRPr sz="26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50"/>
              <a:t>Cap. 5 - Manutenção Corretiva</a:t>
            </a:r>
            <a:endParaRPr b="1" sz="355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5833"/>
              <a:buFont typeface="Arial"/>
              <a:buNone/>
            </a:pPr>
            <a:r>
              <a:rPr lang="en" sz="2400"/>
              <a:t>Prof. Marco Tulio Valente</a:t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5833"/>
              <a:buFont typeface="Arial"/>
              <a:buNone/>
            </a:pPr>
            <a:r>
              <a:t/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44"/>
          </a:p>
        </p:txBody>
      </p:sp>
      <p:sp>
        <p:nvSpPr>
          <p:cNvPr id="100" name="Google Shape;100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1" name="Google Shape;101;p25"/>
          <p:cNvSpPr txBox="1"/>
          <p:nvPr/>
        </p:nvSpPr>
        <p:spPr>
          <a:xfrm>
            <a:off x="751450" y="4455775"/>
            <a:ext cx="7695900" cy="5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66666"/>
                </a:solidFill>
                <a:highlight>
                  <a:srgbClr val="FFFFFF"/>
                </a:highlight>
              </a:rPr>
              <a:t>Licença </a:t>
            </a:r>
            <a:r>
              <a:rPr lang="en" sz="1200" u="sng">
                <a:solidFill>
                  <a:srgbClr val="666666"/>
                </a:solidFill>
                <a:highlight>
                  <a:srgbClr val="FFFFFF"/>
                </a:highlight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CC-BY</a:t>
            </a:r>
            <a:r>
              <a:rPr lang="en" sz="1200">
                <a:solidFill>
                  <a:srgbClr val="666666"/>
                </a:solidFill>
                <a:highlight>
                  <a:srgbClr val="FFFFFF"/>
                </a:highlight>
              </a:rPr>
              <a:t>; permite copiar, distribuir, adaptar etc; porém, créditos devem ser dados ao autor dos slides</a:t>
            </a:r>
            <a:endParaRPr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4"/>
          <p:cNvSpPr txBox="1"/>
          <p:nvPr>
            <p:ph idx="1" type="body"/>
          </p:nvPr>
        </p:nvSpPr>
        <p:spPr>
          <a:xfrm>
            <a:off x="311700" y="1304875"/>
            <a:ext cx="8668800" cy="60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666666"/>
                </a:solidFill>
              </a:rPr>
              <a:t>Qual o tamanho de um patch?</a:t>
            </a:r>
            <a:endParaRPr sz="3200">
              <a:solidFill>
                <a:srgbClr val="666666"/>
              </a:solidFill>
            </a:endParaRPr>
          </a:p>
          <a:p>
            <a:pPr indent="0" lvl="0" marL="0" rtl="0" algn="ctr">
              <a:lnSpc>
                <a:spcPct val="113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2400">
                <a:solidFill>
                  <a:srgbClr val="666666"/>
                </a:solidFill>
              </a:rPr>
              <a:t>(patch = mudança para corrigir bugs)</a:t>
            </a:r>
            <a:endParaRPr sz="2400">
              <a:solidFill>
                <a:srgbClr val="666666"/>
              </a:solidFill>
            </a:endParaRPr>
          </a:p>
        </p:txBody>
      </p:sp>
      <p:sp>
        <p:nvSpPr>
          <p:cNvPr id="169" name="Google Shape;169;p34"/>
          <p:cNvSpPr txBox="1"/>
          <p:nvPr>
            <p:ph idx="12" type="sldNum"/>
          </p:nvPr>
        </p:nvSpPr>
        <p:spPr>
          <a:xfrm>
            <a:off x="142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0" name="Google Shape;170;p34"/>
          <p:cNvSpPr txBox="1"/>
          <p:nvPr>
            <p:ph idx="12" type="sldNum"/>
          </p:nvPr>
        </p:nvSpPr>
        <p:spPr>
          <a:xfrm>
            <a:off x="142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5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Tamanho do patch</a:t>
            </a:r>
            <a:endParaRPr/>
          </a:p>
        </p:txBody>
      </p:sp>
      <p:pic>
        <p:nvPicPr>
          <p:cNvPr id="176" name="Google Shape;17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725" y="1017725"/>
            <a:ext cx="5094275" cy="36046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77" name="Google Shape;177;p35"/>
          <p:cNvSpPr txBox="1"/>
          <p:nvPr/>
        </p:nvSpPr>
        <p:spPr>
          <a:xfrm>
            <a:off x="5775325" y="1039825"/>
            <a:ext cx="3079800" cy="17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37 Java projects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BGL BNP Paribas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3,623 pre-release bugs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250 post-release bugs 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78" name="Google Shape;178;p35"/>
          <p:cNvSpPr txBox="1"/>
          <p:nvPr/>
        </p:nvSpPr>
        <p:spPr>
          <a:xfrm>
            <a:off x="407225" y="4727575"/>
            <a:ext cx="8268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An industrial study on the differences between pre-release and post-release bugs. Rwemalika et al., ICSME 2019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179" name="Google Shape;179;p35"/>
          <p:cNvSpPr txBox="1"/>
          <p:nvPr/>
        </p:nvSpPr>
        <p:spPr>
          <a:xfrm>
            <a:off x="5924575" y="3047250"/>
            <a:ext cx="3148500" cy="14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The median values for the total number of line changes is 8.5 (pre-release patches) and 16.5 (post-release ones)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80" name="Google Shape;180;p35"/>
          <p:cNvSpPr txBox="1"/>
          <p:nvPr>
            <p:ph idx="12" type="sldNum"/>
          </p:nvPr>
        </p:nvSpPr>
        <p:spPr>
          <a:xfrm>
            <a:off x="142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Tipos de Bugs </a:t>
            </a:r>
            <a:r>
              <a:rPr lang="en" sz="2400"/>
              <a:t>(em relação ao momento de detecção)</a:t>
            </a:r>
            <a:endParaRPr sz="2400"/>
          </a:p>
        </p:txBody>
      </p:sp>
      <p:sp>
        <p:nvSpPr>
          <p:cNvPr id="186" name="Google Shape;186;p36"/>
          <p:cNvSpPr txBox="1"/>
          <p:nvPr>
            <p:ph idx="1" type="body"/>
          </p:nvPr>
        </p:nvSpPr>
        <p:spPr>
          <a:xfrm>
            <a:off x="311700" y="1152475"/>
            <a:ext cx="8520600" cy="15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b="1" lang="en" sz="2400"/>
              <a:t>Pre-release bugs</a:t>
            </a:r>
            <a:r>
              <a:rPr lang="en" sz="2400"/>
              <a:t>: </a:t>
            </a:r>
            <a:endParaRPr sz="2400"/>
          </a:p>
          <a:p>
            <a:pPr indent="-381000" lvl="1" marL="914400" marR="0" rtl="0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Detectados pelos times de QA ou pelos testes automatizados</a:t>
            </a:r>
            <a:endParaRPr sz="2400"/>
          </a:p>
          <a:p>
            <a:pPr indent="-381000" lvl="0" marL="457200" marR="0" rtl="0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b="1" lang="en" sz="2400"/>
              <a:t>Post-release bugs: </a:t>
            </a:r>
            <a:endParaRPr b="1" sz="2400"/>
          </a:p>
          <a:p>
            <a:pPr indent="-381000" lvl="1" marL="914400" marR="0" rtl="0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Detectados no código em produção</a:t>
            </a:r>
            <a:endParaRPr sz="2400"/>
          </a:p>
          <a:p>
            <a:pPr indent="-381000" lvl="1" marL="914400" marR="0" rtl="0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Reportados pelos usuários finais, normalmente, usando um bug tracking system</a:t>
            </a:r>
            <a:endParaRPr sz="2400"/>
          </a:p>
          <a:p>
            <a:pPr indent="0" lvl="0" marL="914400" rtl="0" algn="l">
              <a:spcBef>
                <a:spcPts val="10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36"/>
          <p:cNvSpPr txBox="1"/>
          <p:nvPr>
            <p:ph idx="12" type="sldNum"/>
          </p:nvPr>
        </p:nvSpPr>
        <p:spPr>
          <a:xfrm>
            <a:off x="142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 de bugs </a:t>
            </a:r>
            <a:r>
              <a:rPr lang="en" sz="2400"/>
              <a:t>(854 bugs)</a:t>
            </a:r>
            <a:endParaRPr sz="2400"/>
          </a:p>
        </p:txBody>
      </p:sp>
      <p:pic>
        <p:nvPicPr>
          <p:cNvPr id="193" name="Google Shape;19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1450" y="1226981"/>
            <a:ext cx="8124727" cy="1642832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94" name="Google Shape;194;p37"/>
          <p:cNvSpPr txBox="1"/>
          <p:nvPr/>
        </p:nvSpPr>
        <p:spPr>
          <a:xfrm>
            <a:off x="2737050" y="4526875"/>
            <a:ext cx="3616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https://github.com/rjust/defects4j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95" name="Google Shape;195;p37"/>
          <p:cNvSpPr txBox="1"/>
          <p:nvPr>
            <p:ph idx="12" type="sldNum"/>
          </p:nvPr>
        </p:nvSpPr>
        <p:spPr>
          <a:xfrm>
            <a:off x="142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Defect4J: Operações realizadas nos patches</a:t>
            </a:r>
            <a:endParaRPr/>
          </a:p>
        </p:txBody>
      </p:sp>
      <p:pic>
        <p:nvPicPr>
          <p:cNvPr id="201" name="Google Shape;20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8575" y="1144325"/>
            <a:ext cx="6233376" cy="2984249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38"/>
          <p:cNvSpPr txBox="1"/>
          <p:nvPr/>
        </p:nvSpPr>
        <p:spPr>
          <a:xfrm>
            <a:off x="1129800" y="4652900"/>
            <a:ext cx="6884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Dissection of a bug dataset: Anatomy of 395 patches from Defects4J. Sobreira et al. SANER 2018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203" name="Google Shape;203;p38"/>
          <p:cNvSpPr txBox="1"/>
          <p:nvPr>
            <p:ph idx="12" type="sldNum"/>
          </p:nvPr>
        </p:nvSpPr>
        <p:spPr>
          <a:xfrm>
            <a:off x="142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Defects4J: Tamanho e Espalhamento dos Patches</a:t>
            </a:r>
            <a:endParaRPr/>
          </a:p>
        </p:txBody>
      </p:sp>
      <p:pic>
        <p:nvPicPr>
          <p:cNvPr id="209" name="Google Shape;20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7375" y="1287775"/>
            <a:ext cx="5793675" cy="3109849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39"/>
          <p:cNvSpPr txBox="1"/>
          <p:nvPr/>
        </p:nvSpPr>
        <p:spPr>
          <a:xfrm>
            <a:off x="1129800" y="4652900"/>
            <a:ext cx="6884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Dissection of a bug dataset: Anatomy of 395 patches from Defects4J. Sobreira et al. SANER 2018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211" name="Google Shape;211;p39"/>
          <p:cNvSpPr txBox="1"/>
          <p:nvPr>
            <p:ph idx="12" type="sldNum"/>
          </p:nvPr>
        </p:nvSpPr>
        <p:spPr>
          <a:xfrm>
            <a:off x="142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40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Often Do Single-Statement Bugs Occur?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ManySStuBs4J Dataset</a:t>
            </a:r>
            <a:endParaRPr/>
          </a:p>
        </p:txBody>
      </p:sp>
      <p:sp>
        <p:nvSpPr>
          <p:cNvPr id="217" name="Google Shape;217;p40"/>
          <p:cNvSpPr txBox="1"/>
          <p:nvPr>
            <p:ph idx="1" type="body"/>
          </p:nvPr>
        </p:nvSpPr>
        <p:spPr>
          <a:xfrm>
            <a:off x="311700" y="1439275"/>
            <a:ext cx="8520600" cy="257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D</a:t>
            </a:r>
            <a:r>
              <a:rPr lang="en" sz="2200"/>
              <a:t>atasets:</a:t>
            </a:r>
            <a:endParaRPr sz="2200"/>
          </a:p>
          <a:p>
            <a:pPr indent="-368300" lvl="1" marL="914400" marR="0" rtl="0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2200"/>
              <a:buChar char="○"/>
            </a:pPr>
            <a:r>
              <a:rPr lang="en" sz="2200"/>
              <a:t>25K single-statement bug-fix (100 Java Maven projects)</a:t>
            </a:r>
            <a:endParaRPr sz="2200"/>
          </a:p>
          <a:p>
            <a:pPr indent="-368300" lvl="1" marL="914400" marR="0" rtl="0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2200"/>
              <a:buChar char="○"/>
            </a:pPr>
            <a:r>
              <a:rPr lang="en" sz="2200"/>
              <a:t>153K single-statement bug-fix changes (1K Java projects</a:t>
            </a:r>
            <a:endParaRPr sz="2200"/>
          </a:p>
          <a:p>
            <a:pPr indent="-368300" lvl="0" marL="457200" marR="0" rtl="0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SStuBs: S</a:t>
            </a:r>
            <a:r>
              <a:rPr lang="en" sz="2200"/>
              <a:t>imple Stupid bugs</a:t>
            </a:r>
            <a:endParaRPr sz="22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40"/>
          <p:cNvSpPr txBox="1"/>
          <p:nvPr/>
        </p:nvSpPr>
        <p:spPr>
          <a:xfrm>
            <a:off x="459800" y="4579925"/>
            <a:ext cx="8520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R. Karampatsis, C. Sutton. 2020. How Often Do Single-Statement Bugs Occur? The ManySStuBs4J Dataset. MSR 2020.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https://arxiv.org/abs/1905.13334</a:t>
            </a:r>
            <a:endParaRPr sz="12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9800" y="76200"/>
            <a:ext cx="4877977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2"/>
          <p:cNvSpPr txBox="1"/>
          <p:nvPr>
            <p:ph idx="1" type="body"/>
          </p:nvPr>
        </p:nvSpPr>
        <p:spPr>
          <a:xfrm>
            <a:off x="311700" y="1304875"/>
            <a:ext cx="8668800" cy="60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3200">
                <a:solidFill>
                  <a:srgbClr val="666666"/>
                </a:solidFill>
              </a:rPr>
              <a:t>Como bugs estão distribuídos pelos módulos de um sistema?</a:t>
            </a:r>
            <a:endParaRPr sz="2400">
              <a:solidFill>
                <a:srgbClr val="666666"/>
              </a:solidFill>
            </a:endParaRPr>
          </a:p>
        </p:txBody>
      </p:sp>
      <p:sp>
        <p:nvSpPr>
          <p:cNvPr id="229" name="Google Shape;229;p42"/>
          <p:cNvSpPr txBox="1"/>
          <p:nvPr>
            <p:ph idx="12" type="sldNum"/>
          </p:nvPr>
        </p:nvSpPr>
        <p:spPr>
          <a:xfrm>
            <a:off x="142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0" name="Google Shape;230;p42"/>
          <p:cNvSpPr txBox="1"/>
          <p:nvPr>
            <p:ph idx="12" type="sldNum"/>
          </p:nvPr>
        </p:nvSpPr>
        <p:spPr>
          <a:xfrm>
            <a:off x="142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43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Distribuição por módulos (arquivos)</a:t>
            </a:r>
            <a:endParaRPr/>
          </a:p>
        </p:txBody>
      </p:sp>
      <p:sp>
        <p:nvSpPr>
          <p:cNvPr id="236" name="Google Shape;236;p43"/>
          <p:cNvSpPr txBox="1"/>
          <p:nvPr>
            <p:ph idx="12" type="sldNum"/>
          </p:nvPr>
        </p:nvSpPr>
        <p:spPr>
          <a:xfrm>
            <a:off x="142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7" name="Google Shape;237;p43"/>
          <p:cNvSpPr txBox="1"/>
          <p:nvPr>
            <p:ph idx="12" type="sldNum"/>
          </p:nvPr>
        </p:nvSpPr>
        <p:spPr>
          <a:xfrm>
            <a:off x="142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38" name="Google Shape;23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4450" y="1547750"/>
            <a:ext cx="6686649" cy="1852725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43"/>
          <p:cNvSpPr txBox="1"/>
          <p:nvPr/>
        </p:nvSpPr>
        <p:spPr>
          <a:xfrm>
            <a:off x="1333350" y="4483000"/>
            <a:ext cx="6075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On the Distribution of Bugs in the Eclipse System. Giulio Concas et al. IEEE TSE 2011.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Defeitos, Bugs, Fallhas</a:t>
            </a:r>
            <a:endParaRPr/>
          </a:p>
        </p:txBody>
      </p:sp>
      <p:sp>
        <p:nvSpPr>
          <p:cNvPr id="107" name="Google Shape;107;p26"/>
          <p:cNvSpPr txBox="1"/>
          <p:nvPr>
            <p:ph idx="1" type="body"/>
          </p:nvPr>
        </p:nvSpPr>
        <p:spPr>
          <a:xfrm>
            <a:off x="311700" y="1152475"/>
            <a:ext cx="8520600" cy="15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Código a seguir tem um </a:t>
            </a:r>
            <a:r>
              <a:rPr b="1" lang="en" sz="2400"/>
              <a:t>defeito</a:t>
            </a:r>
            <a:r>
              <a:rPr lang="en" sz="2400"/>
              <a:t> (</a:t>
            </a:r>
            <a:r>
              <a:rPr i="1" lang="en" sz="2400"/>
              <a:t>defect</a:t>
            </a:r>
            <a:r>
              <a:rPr lang="en" sz="2400"/>
              <a:t>) ou </a:t>
            </a:r>
            <a:r>
              <a:rPr b="1" lang="en" sz="2400"/>
              <a:t>bug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-381000" lvl="0" marL="457200" marR="0" rtl="0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Quando for executado ele vai causar uma </a:t>
            </a:r>
            <a:r>
              <a:rPr b="1" lang="en" sz="2400"/>
              <a:t>falha</a:t>
            </a:r>
            <a:r>
              <a:rPr lang="en" sz="2400"/>
              <a:t> (</a:t>
            </a:r>
            <a:r>
              <a:rPr i="1" lang="en" sz="2400"/>
              <a:t>failure</a:t>
            </a:r>
            <a:r>
              <a:rPr lang="en" sz="2400"/>
              <a:t>); ou seja, um resultado errado.</a:t>
            </a:r>
            <a:endParaRPr sz="2400"/>
          </a:p>
          <a:p>
            <a:pPr indent="0" lvl="0" marL="914400" rtl="0" algn="l">
              <a:spcBef>
                <a:spcPts val="10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26"/>
          <p:cNvSpPr txBox="1"/>
          <p:nvPr>
            <p:ph idx="12" type="sldNum"/>
          </p:nvPr>
        </p:nvSpPr>
        <p:spPr>
          <a:xfrm>
            <a:off x="142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9" name="Google Shape;109;p26"/>
          <p:cNvSpPr txBox="1"/>
          <p:nvPr/>
        </p:nvSpPr>
        <p:spPr>
          <a:xfrm>
            <a:off x="884975" y="3105300"/>
            <a:ext cx="6177600" cy="846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9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if (condition)</a:t>
            </a:r>
            <a:endParaRPr sz="1900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9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    area = pi * raio * raio * raio; </a:t>
            </a:r>
            <a:endParaRPr sz="23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Poss</a:t>
            </a:r>
            <a:r>
              <a:rPr lang="en"/>
              <a:t>ível explicação</a:t>
            </a:r>
            <a:endParaRPr sz="2400"/>
          </a:p>
        </p:txBody>
      </p:sp>
      <p:sp>
        <p:nvSpPr>
          <p:cNvPr id="245" name="Google Shape;245;p44"/>
          <p:cNvSpPr txBox="1"/>
          <p:nvPr>
            <p:ph idx="1" type="body"/>
          </p:nvPr>
        </p:nvSpPr>
        <p:spPr>
          <a:xfrm>
            <a:off x="311700" y="1152475"/>
            <a:ext cx="8520600" cy="15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Maioria dos requisitos: simples, estáveis e pouco usados</a:t>
            </a:r>
            <a:endParaRPr sz="2400"/>
          </a:p>
          <a:p>
            <a:pPr indent="-381000" lvl="0" marL="457200" marR="0" rtl="0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Restante dos requisitos: mais complexos, mudam com frequência e muito usados</a:t>
            </a:r>
            <a:endParaRPr sz="2400"/>
          </a:p>
          <a:p>
            <a:pPr indent="0" lvl="0" marL="914400" rtl="0" algn="l">
              <a:spcBef>
                <a:spcPts val="10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44"/>
          <p:cNvSpPr txBox="1"/>
          <p:nvPr>
            <p:ph idx="12" type="sldNum"/>
          </p:nvPr>
        </p:nvSpPr>
        <p:spPr>
          <a:xfrm>
            <a:off x="142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45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Tempo de Resolução</a:t>
            </a:r>
            <a:endParaRPr/>
          </a:p>
        </p:txBody>
      </p:sp>
      <p:sp>
        <p:nvSpPr>
          <p:cNvPr id="252" name="Google Shape;252;p45"/>
          <p:cNvSpPr txBox="1"/>
          <p:nvPr>
            <p:ph idx="12" type="sldNum"/>
          </p:nvPr>
        </p:nvSpPr>
        <p:spPr>
          <a:xfrm>
            <a:off x="142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3" name="Google Shape;253;p45"/>
          <p:cNvSpPr txBox="1"/>
          <p:nvPr>
            <p:ph idx="12" type="sldNum"/>
          </p:nvPr>
        </p:nvSpPr>
        <p:spPr>
          <a:xfrm>
            <a:off x="142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4" name="Google Shape;254;p45"/>
          <p:cNvSpPr txBox="1"/>
          <p:nvPr/>
        </p:nvSpPr>
        <p:spPr>
          <a:xfrm>
            <a:off x="1074225" y="4483000"/>
            <a:ext cx="6815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Studying the fix-time for bugs in large open source projects. Lionel Marks et al. PROMISE 2011.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255" name="Google Shape;255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5175" y="1400262"/>
            <a:ext cx="5384199" cy="116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Resumo</a:t>
            </a:r>
            <a:endParaRPr sz="2400"/>
          </a:p>
        </p:txBody>
      </p:sp>
      <p:sp>
        <p:nvSpPr>
          <p:cNvPr id="261" name="Google Shape;261;p46"/>
          <p:cNvSpPr txBox="1"/>
          <p:nvPr>
            <p:ph idx="1" type="body"/>
          </p:nvPr>
        </p:nvSpPr>
        <p:spPr>
          <a:xfrm>
            <a:off x="311700" y="1152475"/>
            <a:ext cx="8520600" cy="15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 sz="2400"/>
              <a:t>Devs gastam ~10% do seu tempo corrigindo bugs</a:t>
            </a:r>
            <a:endParaRPr sz="2400"/>
          </a:p>
          <a:p>
            <a:pPr indent="-381000" lvl="0" marL="457200" marR="0" rtl="0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2400"/>
              <a:buAutoNum type="arabicPeriod"/>
            </a:pPr>
            <a:r>
              <a:rPr lang="en" sz="2400"/>
              <a:t>Maioria dos patches são pequenos (algumas linhas)</a:t>
            </a:r>
            <a:endParaRPr sz="2400"/>
          </a:p>
          <a:p>
            <a:pPr indent="-381000" lvl="0" marL="457200" marR="0" rtl="0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2400"/>
              <a:buAutoNum type="arabicPeriod"/>
            </a:pPr>
            <a:r>
              <a:rPr lang="en" sz="2400"/>
              <a:t>Normalmente, patches adicionam linhas no código</a:t>
            </a:r>
            <a:endParaRPr sz="2400"/>
          </a:p>
          <a:p>
            <a:pPr indent="-381000" lvl="0" marL="457200" marR="0" rtl="0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2400"/>
              <a:buAutoNum type="arabicPeriod"/>
            </a:pPr>
            <a:r>
              <a:rPr lang="en" sz="2400"/>
              <a:t>Post-release bugs possuem patches maiores</a:t>
            </a:r>
            <a:endParaRPr sz="2400"/>
          </a:p>
          <a:p>
            <a:pPr indent="-381000" lvl="0" marL="457200" marR="0" rtl="0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2400"/>
              <a:buAutoNum type="arabicPeriod"/>
            </a:pPr>
            <a:r>
              <a:rPr lang="en" sz="2400"/>
              <a:t>Pareto: 20% dos arquivos concentram 80% dos bugs</a:t>
            </a:r>
            <a:endParaRPr sz="2400"/>
          </a:p>
          <a:p>
            <a:pPr indent="-381000" lvl="0" marL="457200" marR="0" rtl="0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2400"/>
              <a:buAutoNum type="arabicPeriod"/>
            </a:pPr>
            <a:r>
              <a:rPr lang="en" sz="2400"/>
              <a:t>Alguns bugs podem levar anos para serem corrigidos</a:t>
            </a:r>
            <a:endParaRPr sz="2400"/>
          </a:p>
          <a:p>
            <a:pPr indent="0" lvl="0" marL="914400" rtl="0" algn="l">
              <a:spcBef>
                <a:spcPts val="10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46"/>
          <p:cNvSpPr txBox="1"/>
          <p:nvPr>
            <p:ph idx="12" type="sldNum"/>
          </p:nvPr>
        </p:nvSpPr>
        <p:spPr>
          <a:xfrm>
            <a:off x="142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7"/>
          <p:cNvSpPr txBox="1"/>
          <p:nvPr>
            <p:ph idx="1" type="body"/>
          </p:nvPr>
        </p:nvSpPr>
        <p:spPr>
          <a:xfrm>
            <a:off x="311700" y="1304875"/>
            <a:ext cx="8668800" cy="60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/>
              <a:t>Bug Tracking Systems</a:t>
            </a:r>
            <a:endParaRPr b="1" sz="3200"/>
          </a:p>
          <a:p>
            <a:pPr indent="0" lvl="0" marL="0" rtl="0" algn="ctr">
              <a:spcBef>
                <a:spcPts val="1000"/>
              </a:spcBef>
              <a:spcAft>
                <a:spcPts val="1600"/>
              </a:spcAft>
              <a:buNone/>
            </a:pPr>
            <a:r>
              <a:t/>
            </a:r>
            <a:endParaRPr b="1" sz="3600"/>
          </a:p>
        </p:txBody>
      </p:sp>
      <p:sp>
        <p:nvSpPr>
          <p:cNvPr id="268" name="Google Shape;268;p47"/>
          <p:cNvSpPr txBox="1"/>
          <p:nvPr>
            <p:ph idx="12" type="sldNum"/>
          </p:nvPr>
        </p:nvSpPr>
        <p:spPr>
          <a:xfrm>
            <a:off x="142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9" name="Google Shape;269;p47"/>
          <p:cNvSpPr txBox="1"/>
          <p:nvPr>
            <p:ph idx="12" type="sldNum"/>
          </p:nvPr>
        </p:nvSpPr>
        <p:spPr>
          <a:xfrm>
            <a:off x="142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8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Bug Tracking Systems</a:t>
            </a:r>
            <a:endParaRPr/>
          </a:p>
        </p:txBody>
      </p:sp>
      <p:sp>
        <p:nvSpPr>
          <p:cNvPr id="275" name="Google Shape;275;p48"/>
          <p:cNvSpPr txBox="1"/>
          <p:nvPr>
            <p:ph idx="1" type="body"/>
          </p:nvPr>
        </p:nvSpPr>
        <p:spPr>
          <a:xfrm>
            <a:off x="311700" y="9238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" sz="2300"/>
              <a:t>Bugzilla</a:t>
            </a:r>
            <a:endParaRPr sz="2300"/>
          </a:p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Jira</a:t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Mantis</a:t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GitHub Issues</a:t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Linear</a:t>
            </a:r>
            <a:endParaRPr sz="2400"/>
          </a:p>
          <a:p>
            <a:pPr indent="0" lvl="0" marL="0" rtl="0" algn="l">
              <a:lnSpc>
                <a:spcPct val="114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76" name="Google Shape;276;p48"/>
          <p:cNvSpPr txBox="1"/>
          <p:nvPr>
            <p:ph idx="12" type="sldNum"/>
          </p:nvPr>
        </p:nvSpPr>
        <p:spPr>
          <a:xfrm>
            <a:off x="142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7" name="Google Shape;277;p48"/>
          <p:cNvSpPr txBox="1"/>
          <p:nvPr>
            <p:ph idx="12" type="sldNum"/>
          </p:nvPr>
        </p:nvSpPr>
        <p:spPr>
          <a:xfrm>
            <a:off x="142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8" name="Google Shape;278;p48"/>
          <p:cNvSpPr txBox="1"/>
          <p:nvPr/>
        </p:nvSpPr>
        <p:spPr>
          <a:xfrm>
            <a:off x="722325" y="4087825"/>
            <a:ext cx="79692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</a:rPr>
              <a:t>Também usados para gerenciar tarefas </a:t>
            </a:r>
            <a:endParaRPr sz="2000">
              <a:solidFill>
                <a:schemeClr val="dk2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</a:rPr>
              <a:t>(como aquelas resultantes da quebra de histórias de usuários)</a:t>
            </a:r>
            <a:endParaRPr sz="20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Google Shape;283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8350" y="151326"/>
            <a:ext cx="7583074" cy="4149525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49"/>
          <p:cNvSpPr txBox="1"/>
          <p:nvPr/>
        </p:nvSpPr>
        <p:spPr>
          <a:xfrm>
            <a:off x="2272225" y="4524225"/>
            <a:ext cx="5277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Usado por projetos da Fundação Mozilla (Firefox)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85" name="Google Shape;285;p49"/>
          <p:cNvSpPr txBox="1"/>
          <p:nvPr>
            <p:ph idx="12" type="sldNum"/>
          </p:nvPr>
        </p:nvSpPr>
        <p:spPr>
          <a:xfrm>
            <a:off x="142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50"/>
          <p:cNvSpPr txBox="1"/>
          <p:nvPr>
            <p:ph idx="1" type="body"/>
          </p:nvPr>
        </p:nvSpPr>
        <p:spPr>
          <a:xfrm>
            <a:off x="311700" y="1304875"/>
            <a:ext cx="8668800" cy="60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What Makes a Good Bug Report?</a:t>
            </a:r>
            <a:endParaRPr sz="3200"/>
          </a:p>
          <a:p>
            <a:pPr indent="0" lvl="0" marL="0" rtl="0" algn="ctr">
              <a:spcBef>
                <a:spcPts val="1000"/>
              </a:spcBef>
              <a:spcAft>
                <a:spcPts val="1600"/>
              </a:spcAft>
              <a:buNone/>
            </a:pPr>
            <a:r>
              <a:t/>
            </a:r>
            <a:endParaRPr b="1" sz="3600"/>
          </a:p>
        </p:txBody>
      </p:sp>
      <p:sp>
        <p:nvSpPr>
          <p:cNvPr id="291" name="Google Shape;291;p50"/>
          <p:cNvSpPr txBox="1"/>
          <p:nvPr>
            <p:ph idx="12" type="sldNum"/>
          </p:nvPr>
        </p:nvSpPr>
        <p:spPr>
          <a:xfrm>
            <a:off x="142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2" name="Google Shape;292;p50"/>
          <p:cNvSpPr txBox="1"/>
          <p:nvPr>
            <p:ph idx="12" type="sldNum"/>
          </p:nvPr>
        </p:nvSpPr>
        <p:spPr>
          <a:xfrm>
            <a:off x="142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51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What makes a Good Bug Report?</a:t>
            </a:r>
            <a:endParaRPr b="1"/>
          </a:p>
        </p:txBody>
      </p:sp>
      <p:sp>
        <p:nvSpPr>
          <p:cNvPr id="298" name="Google Shape;298;p51"/>
          <p:cNvSpPr txBox="1"/>
          <p:nvPr>
            <p:ph idx="1" type="body"/>
          </p:nvPr>
        </p:nvSpPr>
        <p:spPr>
          <a:xfrm>
            <a:off x="311700" y="1076275"/>
            <a:ext cx="8520600" cy="104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746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" sz="2200"/>
              <a:t>Survey com 156 desenvolvedores e 310 reporters de três projetos (Apache, Eclipse e Mozilla)</a:t>
            </a:r>
            <a:r>
              <a:rPr lang="en" sz="2200"/>
              <a:t> </a:t>
            </a:r>
            <a:endParaRPr sz="2200"/>
          </a:p>
          <a:p>
            <a:pPr indent="0" lvl="0" marL="0" rtl="0" algn="l">
              <a:lnSpc>
                <a:spcPct val="114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b="1" sz="2200"/>
          </a:p>
        </p:txBody>
      </p:sp>
      <p:sp>
        <p:nvSpPr>
          <p:cNvPr id="299" name="Google Shape;299;p51"/>
          <p:cNvSpPr txBox="1"/>
          <p:nvPr>
            <p:ph idx="12" type="sldNum"/>
          </p:nvPr>
        </p:nvSpPr>
        <p:spPr>
          <a:xfrm>
            <a:off x="142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0" name="Google Shape;300;p51"/>
          <p:cNvSpPr txBox="1"/>
          <p:nvPr>
            <p:ph idx="12" type="sldNum"/>
          </p:nvPr>
        </p:nvSpPr>
        <p:spPr>
          <a:xfrm>
            <a:off x="142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1" name="Google Shape;301;p51"/>
          <p:cNvSpPr txBox="1"/>
          <p:nvPr/>
        </p:nvSpPr>
        <p:spPr>
          <a:xfrm>
            <a:off x="884100" y="4287250"/>
            <a:ext cx="7795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What Makes a Good Bug Report? </a:t>
            </a:r>
            <a:endParaRPr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T. Zimmermann, R. Premraj, N. Bettenburg, S. Just, A. Schröter, C. Weiss. </a:t>
            </a:r>
            <a:r>
              <a:rPr lang="en">
                <a:solidFill>
                  <a:schemeClr val="dk2"/>
                </a:solidFill>
              </a:rPr>
              <a:t>IEEE TSE 2010.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Google Shape;306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700" y="3580975"/>
            <a:ext cx="3714725" cy="90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57725" y="3585251"/>
            <a:ext cx="2289450" cy="592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1143000"/>
            <a:ext cx="8839204" cy="1501974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09" name="Google Shape;309;p52"/>
          <p:cNvSpPr/>
          <p:nvPr/>
        </p:nvSpPr>
        <p:spPr>
          <a:xfrm>
            <a:off x="6505600" y="1769175"/>
            <a:ext cx="1828800" cy="1818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52"/>
          <p:cNvSpPr/>
          <p:nvPr/>
        </p:nvSpPr>
        <p:spPr>
          <a:xfrm>
            <a:off x="4180625" y="1689500"/>
            <a:ext cx="2119800" cy="7950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1" name="Google Shape;311;p5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2100" y="309800"/>
            <a:ext cx="5395701" cy="3875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2" name="Google Shape;312;p52"/>
          <p:cNvCxnSpPr/>
          <p:nvPr/>
        </p:nvCxnSpPr>
        <p:spPr>
          <a:xfrm flipH="1" rot="10800000">
            <a:off x="3618025" y="518075"/>
            <a:ext cx="315000" cy="78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3" name="Google Shape;313;p52"/>
          <p:cNvCxnSpPr/>
          <p:nvPr/>
        </p:nvCxnSpPr>
        <p:spPr>
          <a:xfrm>
            <a:off x="1636825" y="678275"/>
            <a:ext cx="690600" cy="12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4" name="Google Shape;314;p52"/>
          <p:cNvSpPr/>
          <p:nvPr/>
        </p:nvSpPr>
        <p:spPr>
          <a:xfrm>
            <a:off x="6505600" y="2226375"/>
            <a:ext cx="1828800" cy="1818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52"/>
          <p:cNvSpPr txBox="1"/>
          <p:nvPr>
            <p:ph idx="12" type="sldNum"/>
          </p:nvPr>
        </p:nvSpPr>
        <p:spPr>
          <a:xfrm>
            <a:off x="142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53"/>
          <p:cNvSpPr txBox="1"/>
          <p:nvPr>
            <p:ph idx="1" type="body"/>
          </p:nvPr>
        </p:nvSpPr>
        <p:spPr>
          <a:xfrm>
            <a:off x="311700" y="1304875"/>
            <a:ext cx="8668800" cy="60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Bug Report Templates</a:t>
            </a:r>
            <a:endParaRPr sz="3200"/>
          </a:p>
          <a:p>
            <a:pPr indent="0" lvl="0" marL="0" rtl="0" algn="ctr">
              <a:lnSpc>
                <a:spcPct val="113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3200"/>
          </a:p>
          <a:p>
            <a:pPr indent="0" lvl="0" marL="0" rtl="0" algn="ctr">
              <a:lnSpc>
                <a:spcPct val="113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400"/>
              <a:t>Exemplo #1: https://github.com/nodejs/node/issues</a:t>
            </a:r>
            <a:endParaRPr sz="2400"/>
          </a:p>
          <a:p>
            <a:pPr indent="0" lvl="0" marL="0" rtl="0" algn="ctr">
              <a:spcBef>
                <a:spcPts val="1000"/>
              </a:spcBef>
              <a:spcAft>
                <a:spcPts val="1600"/>
              </a:spcAft>
              <a:buNone/>
            </a:pPr>
            <a:r>
              <a:t/>
            </a:r>
            <a:endParaRPr b="1" sz="3600"/>
          </a:p>
        </p:txBody>
      </p:sp>
      <p:sp>
        <p:nvSpPr>
          <p:cNvPr id="321" name="Google Shape;321;p53"/>
          <p:cNvSpPr txBox="1"/>
          <p:nvPr>
            <p:ph idx="12" type="sldNum"/>
          </p:nvPr>
        </p:nvSpPr>
        <p:spPr>
          <a:xfrm>
            <a:off x="142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2" name="Google Shape;322;p53"/>
          <p:cNvSpPr txBox="1"/>
          <p:nvPr>
            <p:ph idx="12" type="sldNum"/>
          </p:nvPr>
        </p:nvSpPr>
        <p:spPr>
          <a:xfrm>
            <a:off x="142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7"/>
          <p:cNvSpPr txBox="1"/>
          <p:nvPr>
            <p:ph idx="1" type="body"/>
          </p:nvPr>
        </p:nvSpPr>
        <p:spPr>
          <a:xfrm>
            <a:off x="311700" y="1304875"/>
            <a:ext cx="8668800" cy="60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3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3200">
                <a:solidFill>
                  <a:srgbClr val="666666"/>
                </a:solidFill>
              </a:rPr>
              <a:t>Toda falha é causada por um defeito, mas nem todo defeito ocasiona uma falha</a:t>
            </a:r>
            <a:endParaRPr b="1" sz="3600">
              <a:solidFill>
                <a:srgbClr val="666666"/>
              </a:solidFill>
            </a:endParaRPr>
          </a:p>
        </p:txBody>
      </p:sp>
      <p:sp>
        <p:nvSpPr>
          <p:cNvPr id="115" name="Google Shape;115;p27"/>
          <p:cNvSpPr txBox="1"/>
          <p:nvPr>
            <p:ph idx="12" type="sldNum"/>
          </p:nvPr>
        </p:nvSpPr>
        <p:spPr>
          <a:xfrm>
            <a:off x="142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6" name="Google Shape;116;p27"/>
          <p:cNvSpPr txBox="1"/>
          <p:nvPr>
            <p:ph idx="12" type="sldNum"/>
          </p:nvPr>
        </p:nvSpPr>
        <p:spPr>
          <a:xfrm>
            <a:off x="142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Google Shape;327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895729" cy="48387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760357" cy="48387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6"/>
          <p:cNvSpPr txBox="1"/>
          <p:nvPr>
            <p:ph idx="1" type="body"/>
          </p:nvPr>
        </p:nvSpPr>
        <p:spPr>
          <a:xfrm>
            <a:off x="311700" y="1304875"/>
            <a:ext cx="8668800" cy="60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Bug Report Templates</a:t>
            </a:r>
            <a:endParaRPr sz="3200"/>
          </a:p>
          <a:p>
            <a:pPr indent="0" lvl="0" marL="0" rtl="0" algn="ctr">
              <a:lnSpc>
                <a:spcPct val="113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3200"/>
          </a:p>
          <a:p>
            <a:pPr indent="0" lvl="0" marL="0" rtl="0" algn="ctr">
              <a:lnSpc>
                <a:spcPct val="113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400"/>
              <a:t>Exemplo #2: </a:t>
            </a:r>
            <a:r>
              <a:rPr lang="en" sz="2400"/>
              <a:t>https://github.com/google/guava/issues</a:t>
            </a:r>
            <a:endParaRPr sz="2400"/>
          </a:p>
          <a:p>
            <a:pPr indent="0" lvl="0" marL="0" rtl="0" algn="ctr">
              <a:spcBef>
                <a:spcPts val="1000"/>
              </a:spcBef>
              <a:spcAft>
                <a:spcPts val="1600"/>
              </a:spcAft>
              <a:buNone/>
            </a:pPr>
            <a:r>
              <a:t/>
            </a:r>
            <a:endParaRPr b="1" sz="3600"/>
          </a:p>
        </p:txBody>
      </p:sp>
      <p:sp>
        <p:nvSpPr>
          <p:cNvPr id="338" name="Google Shape;338;p56"/>
          <p:cNvSpPr txBox="1"/>
          <p:nvPr>
            <p:ph idx="12" type="sldNum"/>
          </p:nvPr>
        </p:nvSpPr>
        <p:spPr>
          <a:xfrm>
            <a:off x="142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9" name="Google Shape;339;p56"/>
          <p:cNvSpPr txBox="1"/>
          <p:nvPr>
            <p:ph idx="12" type="sldNum"/>
          </p:nvPr>
        </p:nvSpPr>
        <p:spPr>
          <a:xfrm>
            <a:off x="142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" name="Google Shape;344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091470" cy="4838699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9" name="Google Shape;349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075" y="160888"/>
            <a:ext cx="6639826" cy="4821724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400" y="143075"/>
            <a:ext cx="4627324" cy="27125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55" name="Google Shape;355;p59"/>
          <p:cNvSpPr txBox="1"/>
          <p:nvPr>
            <p:ph idx="12" type="sldNum"/>
          </p:nvPr>
        </p:nvSpPr>
        <p:spPr>
          <a:xfrm>
            <a:off x="142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60"/>
          <p:cNvSpPr txBox="1"/>
          <p:nvPr>
            <p:ph idx="1" type="body"/>
          </p:nvPr>
        </p:nvSpPr>
        <p:spPr>
          <a:xfrm>
            <a:off x="311700" y="1304875"/>
            <a:ext cx="8668800" cy="60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/>
              <a:t>Bug Report Templates</a:t>
            </a:r>
            <a:endParaRPr b="1" sz="3200"/>
          </a:p>
          <a:p>
            <a:pPr indent="0" lvl="0" marL="0" rtl="0" algn="ctr">
              <a:lnSpc>
                <a:spcPct val="113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3200"/>
          </a:p>
          <a:p>
            <a:pPr indent="0" lvl="0" marL="0" rtl="0" algn="ctr">
              <a:lnSpc>
                <a:spcPct val="113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400"/>
              <a:t>Exemplo #3: Google Chrome (Help ⇒ Report an Issue)</a:t>
            </a:r>
            <a:endParaRPr sz="2400"/>
          </a:p>
          <a:p>
            <a:pPr indent="0" lvl="0" marL="0" rtl="0" algn="ctr">
              <a:spcBef>
                <a:spcPts val="1000"/>
              </a:spcBef>
              <a:spcAft>
                <a:spcPts val="1600"/>
              </a:spcAft>
              <a:buNone/>
            </a:pPr>
            <a:r>
              <a:t/>
            </a:r>
            <a:endParaRPr b="1" sz="3600"/>
          </a:p>
        </p:txBody>
      </p:sp>
      <p:sp>
        <p:nvSpPr>
          <p:cNvPr id="361" name="Google Shape;361;p60"/>
          <p:cNvSpPr txBox="1"/>
          <p:nvPr>
            <p:ph idx="12" type="sldNum"/>
          </p:nvPr>
        </p:nvSpPr>
        <p:spPr>
          <a:xfrm>
            <a:off x="142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2" name="Google Shape;362;p60"/>
          <p:cNvSpPr txBox="1"/>
          <p:nvPr>
            <p:ph idx="12" type="sldNum"/>
          </p:nvPr>
        </p:nvSpPr>
        <p:spPr>
          <a:xfrm>
            <a:off x="142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6400" y="152400"/>
            <a:ext cx="3539484" cy="4838699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61"/>
          <p:cNvSpPr txBox="1"/>
          <p:nvPr>
            <p:ph idx="12" type="sldNum"/>
          </p:nvPr>
        </p:nvSpPr>
        <p:spPr>
          <a:xfrm>
            <a:off x="142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9" name="Google Shape;369;p61"/>
          <p:cNvSpPr txBox="1"/>
          <p:nvPr/>
        </p:nvSpPr>
        <p:spPr>
          <a:xfrm>
            <a:off x="6145225" y="856475"/>
            <a:ext cx="3003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</a:rPr>
              <a:t>Bem mais simples</a:t>
            </a:r>
            <a:endParaRPr sz="2400">
              <a:solidFill>
                <a:schemeClr val="dk2"/>
              </a:solidFill>
            </a:endParaRPr>
          </a:p>
        </p:txBody>
      </p:sp>
      <p:sp>
        <p:nvSpPr>
          <p:cNvPr id="370" name="Google Shape;370;p61"/>
          <p:cNvSpPr/>
          <p:nvPr/>
        </p:nvSpPr>
        <p:spPr>
          <a:xfrm>
            <a:off x="5485175" y="1041450"/>
            <a:ext cx="548700" cy="2151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6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SSCE: Short, Self Contained, Correct, Example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62"/>
          <p:cNvSpPr txBox="1"/>
          <p:nvPr>
            <p:ph idx="1" type="body"/>
          </p:nvPr>
        </p:nvSpPr>
        <p:spPr>
          <a:xfrm>
            <a:off x="311700" y="1228675"/>
            <a:ext cx="8520600" cy="15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Boas práticas para criar exemplos de código que reproduzem um bug</a:t>
            </a:r>
            <a:r>
              <a:rPr lang="en" sz="2400"/>
              <a:t> </a:t>
            </a:r>
            <a:endParaRPr sz="2400"/>
          </a:p>
          <a:p>
            <a:pPr indent="-381000" lvl="0" marL="457200" marR="0" rtl="0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C</a:t>
            </a:r>
            <a:r>
              <a:rPr lang="en" sz="2400"/>
              <a:t>ódigo</a:t>
            </a:r>
            <a:r>
              <a:rPr lang="en" sz="2400"/>
              <a:t> que ser</a:t>
            </a:r>
            <a:r>
              <a:rPr lang="en" sz="2400"/>
              <a:t>á postado em um </a:t>
            </a:r>
            <a:r>
              <a:rPr lang="en" sz="2400"/>
              <a:t>bug tracking system</a:t>
            </a:r>
            <a:endParaRPr sz="2400"/>
          </a:p>
          <a:p>
            <a:pPr indent="0" lvl="0" marL="0" marR="0" rtl="0" algn="l">
              <a:lnSpc>
                <a:spcPct val="114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p62"/>
          <p:cNvSpPr txBox="1"/>
          <p:nvPr>
            <p:ph idx="12" type="sldNum"/>
          </p:nvPr>
        </p:nvSpPr>
        <p:spPr>
          <a:xfrm>
            <a:off x="142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8" name="Google Shape;378;p62"/>
          <p:cNvSpPr txBox="1"/>
          <p:nvPr/>
        </p:nvSpPr>
        <p:spPr>
          <a:xfrm>
            <a:off x="2860100" y="4754825"/>
            <a:ext cx="20106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</a:endParaRPr>
          </a:p>
        </p:txBody>
      </p:sp>
      <p:sp>
        <p:nvSpPr>
          <p:cNvPr id="379" name="Google Shape;379;p62"/>
          <p:cNvSpPr txBox="1"/>
          <p:nvPr/>
        </p:nvSpPr>
        <p:spPr>
          <a:xfrm>
            <a:off x="3312975" y="4598975"/>
            <a:ext cx="2010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https://sscce.org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6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Short (Minimal)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p63"/>
          <p:cNvSpPr txBox="1"/>
          <p:nvPr>
            <p:ph idx="1" type="body"/>
          </p:nvPr>
        </p:nvSpPr>
        <p:spPr>
          <a:xfrm>
            <a:off x="311700" y="1152475"/>
            <a:ext cx="8520600" cy="15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Use as little code as possible that still produces bug</a:t>
            </a:r>
            <a:endParaRPr sz="2400"/>
          </a:p>
          <a:p>
            <a:pPr indent="-381000" lvl="0" marL="457200" rtl="0" algn="l">
              <a:lnSpc>
                <a:spcPct val="114000"/>
              </a:lnSpc>
              <a:spcBef>
                <a:spcPts val="1000"/>
              </a:spcBef>
              <a:spcAft>
                <a:spcPts val="1000"/>
              </a:spcAft>
              <a:buSzPts val="2400"/>
              <a:buChar char="●"/>
            </a:pPr>
            <a:r>
              <a:rPr lang="en" sz="2400"/>
              <a:t>Example: </a:t>
            </a:r>
            <a:r>
              <a:rPr lang="en" sz="2400"/>
              <a:t>The</a:t>
            </a:r>
            <a:r>
              <a:rPr lang="en" sz="2400"/>
              <a:t> array </a:t>
            </a:r>
            <a:r>
              <a:rPr lang="en" sz="2400"/>
              <a:t>that is </a:t>
            </a:r>
            <a:r>
              <a:rPr lang="en" sz="2400"/>
              <a:t>causing a problem may have a hundred entries, but again, if the problem can be seen with two or three entries, trim the example to that alone</a:t>
            </a:r>
            <a:endParaRPr/>
          </a:p>
        </p:txBody>
      </p:sp>
      <p:sp>
        <p:nvSpPr>
          <p:cNvPr id="386" name="Google Shape;386;p63"/>
          <p:cNvSpPr txBox="1"/>
          <p:nvPr>
            <p:ph idx="12" type="sldNum"/>
          </p:nvPr>
        </p:nvSpPr>
        <p:spPr>
          <a:xfrm>
            <a:off x="142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Importante</a:t>
            </a:r>
            <a:endParaRPr/>
          </a:p>
        </p:txBody>
      </p:sp>
      <p:sp>
        <p:nvSpPr>
          <p:cNvPr id="122" name="Google Shape;122;p28"/>
          <p:cNvSpPr txBox="1"/>
          <p:nvPr>
            <p:ph idx="1" type="body"/>
          </p:nvPr>
        </p:nvSpPr>
        <p:spPr>
          <a:xfrm>
            <a:off x="311700" y="1152475"/>
            <a:ext cx="8520600" cy="15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Para não complicar, vamos assumir que esses três termos são sinônimos</a:t>
            </a:r>
            <a:endParaRPr sz="2400"/>
          </a:p>
          <a:p>
            <a:pPr indent="-381000" lvl="0" marL="457200" marR="0" rtl="0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Uso mais comum, mesmo na literatura científica</a:t>
            </a:r>
            <a:endParaRPr sz="2400"/>
          </a:p>
          <a:p>
            <a:pPr indent="-381000" lvl="0" marL="457200" marR="0" rtl="0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Mais especificamente, </a:t>
            </a:r>
            <a:r>
              <a:rPr b="1" lang="en" sz="2400"/>
              <a:t>vamos usar o termo bug</a:t>
            </a:r>
            <a:endParaRPr b="1" sz="2400"/>
          </a:p>
          <a:p>
            <a:pPr indent="-381000" lvl="1" marL="914400" marR="0" rtl="0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Como sinônimo de defeito</a:t>
            </a:r>
            <a:endParaRPr sz="2400"/>
          </a:p>
          <a:p>
            <a:pPr indent="-381000" lvl="1" marL="914400" marR="0" rtl="0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E também, muitas vezes, significar falhas</a:t>
            </a:r>
            <a:endParaRPr sz="2400"/>
          </a:p>
          <a:p>
            <a:pPr indent="0" lvl="0" marL="914400" rtl="0" algn="l">
              <a:spcBef>
                <a:spcPts val="10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28"/>
          <p:cNvSpPr txBox="1"/>
          <p:nvPr>
            <p:ph idx="12" type="sldNum"/>
          </p:nvPr>
        </p:nvSpPr>
        <p:spPr>
          <a:xfrm>
            <a:off x="142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6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Self Contained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p64"/>
          <p:cNvSpPr txBox="1"/>
          <p:nvPr>
            <p:ph idx="1" type="body"/>
          </p:nvPr>
        </p:nvSpPr>
        <p:spPr>
          <a:xfrm>
            <a:off x="311700" y="1076275"/>
            <a:ext cx="8520600" cy="15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"Copy, paste, compile, run" so others can help quickly</a:t>
            </a:r>
            <a:endParaRPr sz="2400"/>
          </a:p>
          <a:p>
            <a:pPr indent="-381000" lvl="0" marL="457200" marR="0" rtl="0" algn="l">
              <a:lnSpc>
                <a:spcPct val="114000"/>
              </a:lnSpc>
              <a:spcBef>
                <a:spcPts val="1000"/>
              </a:spcBef>
              <a:spcAft>
                <a:spcPts val="1000"/>
              </a:spcAft>
              <a:buSzPts val="2400"/>
              <a:buChar char="●"/>
            </a:pPr>
            <a:r>
              <a:rPr lang="en" sz="2400"/>
              <a:t>Example: If the code performs I/O, replace the files with dummy data structures</a:t>
            </a:r>
            <a:endParaRPr sz="2400"/>
          </a:p>
        </p:txBody>
      </p:sp>
      <p:sp>
        <p:nvSpPr>
          <p:cNvPr id="393" name="Google Shape;393;p64"/>
          <p:cNvSpPr txBox="1"/>
          <p:nvPr>
            <p:ph idx="12" type="sldNum"/>
          </p:nvPr>
        </p:nvSpPr>
        <p:spPr>
          <a:xfrm>
            <a:off x="142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6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Correct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p65"/>
          <p:cNvSpPr txBox="1"/>
          <p:nvPr>
            <p:ph idx="1" type="body"/>
          </p:nvPr>
        </p:nvSpPr>
        <p:spPr>
          <a:xfrm>
            <a:off x="311700" y="1076275"/>
            <a:ext cx="8520600" cy="15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Fits the accepted standards and protocols</a:t>
            </a:r>
            <a:endParaRPr sz="2400"/>
          </a:p>
          <a:p>
            <a:pPr indent="-381000" lvl="0" marL="457200" rtl="0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Follow the naming convention, if one exists</a:t>
            </a:r>
            <a:endParaRPr sz="2400"/>
          </a:p>
          <a:p>
            <a:pPr indent="-381000" lvl="0" marL="457200" rtl="0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Include code comments if needed</a:t>
            </a:r>
            <a:endParaRPr sz="2400"/>
          </a:p>
          <a:p>
            <a:pPr indent="-381000" lvl="0" marL="457200" rtl="0" algn="l">
              <a:lnSpc>
                <a:spcPct val="114000"/>
              </a:lnSpc>
              <a:spcBef>
                <a:spcPts val="1000"/>
              </a:spcBef>
              <a:spcAft>
                <a:spcPts val="1000"/>
              </a:spcAft>
              <a:buSzPts val="2400"/>
              <a:buChar char="●"/>
            </a:pPr>
            <a:r>
              <a:rPr lang="en" sz="2400"/>
              <a:t>Use a linter to validate interpreted languages</a:t>
            </a:r>
            <a:endParaRPr sz="2400"/>
          </a:p>
        </p:txBody>
      </p:sp>
      <p:sp>
        <p:nvSpPr>
          <p:cNvPr id="400" name="Google Shape;400;p65"/>
          <p:cNvSpPr txBox="1"/>
          <p:nvPr>
            <p:ph idx="12" type="sldNum"/>
          </p:nvPr>
        </p:nvSpPr>
        <p:spPr>
          <a:xfrm>
            <a:off x="142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6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" name="Google Shape;406;p66"/>
          <p:cNvSpPr txBox="1"/>
          <p:nvPr>
            <p:ph idx="1" type="body"/>
          </p:nvPr>
        </p:nvSpPr>
        <p:spPr>
          <a:xfrm>
            <a:off x="311700" y="1076275"/>
            <a:ext cx="8520600" cy="15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12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Make sure the posted code, displays the problem!</a:t>
            </a:r>
            <a:endParaRPr sz="2400"/>
          </a:p>
        </p:txBody>
      </p:sp>
      <p:sp>
        <p:nvSpPr>
          <p:cNvPr id="407" name="Google Shape;407;p66"/>
          <p:cNvSpPr txBox="1"/>
          <p:nvPr>
            <p:ph idx="12" type="sldNum"/>
          </p:nvPr>
        </p:nvSpPr>
        <p:spPr>
          <a:xfrm>
            <a:off x="142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Outros Nomes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p67"/>
          <p:cNvSpPr txBox="1"/>
          <p:nvPr>
            <p:ph idx="1" type="body"/>
          </p:nvPr>
        </p:nvSpPr>
        <p:spPr>
          <a:xfrm>
            <a:off x="311700" y="1228675"/>
            <a:ext cx="8520600" cy="15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MRE: Minimal, Reproducible Example</a:t>
            </a:r>
            <a:endParaRPr sz="2400"/>
          </a:p>
          <a:p>
            <a:pPr indent="-381000" lvl="0" marL="457200" marR="0" rtl="0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MCVE: Minimal, Complete and Verifiable Example</a:t>
            </a:r>
            <a:endParaRPr sz="2400"/>
          </a:p>
          <a:p>
            <a:pPr indent="-381000" lvl="0" marL="457200" marR="0" rtl="0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MEW: Minimal, Workable Example </a:t>
            </a:r>
            <a:endParaRPr sz="2400"/>
          </a:p>
          <a:p>
            <a:pPr indent="0" lvl="0" marL="0" marR="0" rtl="0" algn="l">
              <a:lnSpc>
                <a:spcPct val="114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Google Shape;414;p67"/>
          <p:cNvSpPr txBox="1"/>
          <p:nvPr>
            <p:ph idx="12" type="sldNum"/>
          </p:nvPr>
        </p:nvSpPr>
        <p:spPr>
          <a:xfrm>
            <a:off x="142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15" name="Google Shape;415;p67"/>
          <p:cNvSpPr txBox="1"/>
          <p:nvPr/>
        </p:nvSpPr>
        <p:spPr>
          <a:xfrm>
            <a:off x="2860100" y="4754825"/>
            <a:ext cx="20106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68"/>
          <p:cNvSpPr txBox="1"/>
          <p:nvPr>
            <p:ph idx="1" type="body"/>
          </p:nvPr>
        </p:nvSpPr>
        <p:spPr>
          <a:xfrm>
            <a:off x="311700" y="1609675"/>
            <a:ext cx="8668800" cy="60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3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 sz="3200"/>
              <a:t>Ciclo de Vida de Bugs</a:t>
            </a:r>
            <a:endParaRPr b="1" sz="3600"/>
          </a:p>
        </p:txBody>
      </p:sp>
      <p:sp>
        <p:nvSpPr>
          <p:cNvPr id="421" name="Google Shape;421;p68"/>
          <p:cNvSpPr txBox="1"/>
          <p:nvPr>
            <p:ph idx="12" type="sldNum"/>
          </p:nvPr>
        </p:nvSpPr>
        <p:spPr>
          <a:xfrm>
            <a:off x="142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22" name="Google Shape;422;p68"/>
          <p:cNvSpPr txBox="1"/>
          <p:nvPr>
            <p:ph idx="12" type="sldNum"/>
          </p:nvPr>
        </p:nvSpPr>
        <p:spPr>
          <a:xfrm>
            <a:off x="142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6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Ciclo de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Vida de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um Bug</a:t>
            </a:r>
            <a:endParaRPr/>
          </a:p>
        </p:txBody>
      </p:sp>
      <p:sp>
        <p:nvSpPr>
          <p:cNvPr id="428" name="Google Shape;428;p69"/>
          <p:cNvSpPr txBox="1"/>
          <p:nvPr>
            <p:ph idx="12" type="sldNum"/>
          </p:nvPr>
        </p:nvSpPr>
        <p:spPr>
          <a:xfrm>
            <a:off x="142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29" name="Google Shape;429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7098" y="212625"/>
            <a:ext cx="6455198" cy="4667829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30" name="Google Shape;430;p69"/>
          <p:cNvSpPr txBox="1"/>
          <p:nvPr/>
        </p:nvSpPr>
        <p:spPr>
          <a:xfrm>
            <a:off x="109125" y="3495800"/>
            <a:ext cx="2135400" cy="10158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Este ciclo pode variar dependendo da organização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70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Status de bugs abertos</a:t>
            </a:r>
            <a:endParaRPr/>
          </a:p>
        </p:txBody>
      </p:sp>
      <p:sp>
        <p:nvSpPr>
          <p:cNvPr id="436" name="Google Shape;436;p70"/>
          <p:cNvSpPr txBox="1"/>
          <p:nvPr>
            <p:ph idx="1" type="body"/>
          </p:nvPr>
        </p:nvSpPr>
        <p:spPr>
          <a:xfrm>
            <a:off x="311700" y="1001125"/>
            <a:ext cx="8520600" cy="31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b="1" lang="en" sz="2200"/>
              <a:t>Unconfirmed</a:t>
            </a:r>
            <a:r>
              <a:rPr lang="en" sz="2200"/>
              <a:t>: bug com confirmação pendente</a:t>
            </a:r>
            <a:endParaRPr sz="2200"/>
          </a:p>
          <a:p>
            <a:pPr indent="-374650" lvl="0" marL="457200" rtl="0" algn="l">
              <a:spcBef>
                <a:spcPts val="1000"/>
              </a:spcBef>
              <a:spcAft>
                <a:spcPts val="0"/>
              </a:spcAft>
              <a:buSzPts val="2300"/>
              <a:buChar char="●"/>
            </a:pPr>
            <a:r>
              <a:rPr b="1" lang="en" sz="2200"/>
              <a:t>Confirmed</a:t>
            </a:r>
            <a:r>
              <a:rPr lang="en" sz="2200"/>
              <a:t>: confirmou-se que um bug existe</a:t>
            </a:r>
            <a:endParaRPr sz="2200"/>
          </a:p>
          <a:p>
            <a:pPr indent="-374650" lvl="0" marL="457200" rtl="0" algn="l">
              <a:spcBef>
                <a:spcPts val="1000"/>
              </a:spcBef>
              <a:spcAft>
                <a:spcPts val="0"/>
              </a:spcAft>
              <a:buSzPts val="2300"/>
              <a:buChar char="●"/>
            </a:pPr>
            <a:r>
              <a:rPr b="1" lang="en" sz="2200"/>
              <a:t>In Progress</a:t>
            </a:r>
            <a:r>
              <a:rPr lang="en" sz="2200"/>
              <a:t>:  correção do bug em andamento por um dev </a:t>
            </a:r>
            <a:endParaRPr sz="2200"/>
          </a:p>
          <a:p>
            <a:pPr indent="-374650" lvl="0" marL="457200" rtl="0" algn="l">
              <a:spcBef>
                <a:spcPts val="1000"/>
              </a:spcBef>
              <a:spcAft>
                <a:spcPts val="0"/>
              </a:spcAft>
              <a:buSzPts val="2300"/>
              <a:buChar char="●"/>
            </a:pPr>
            <a:r>
              <a:rPr b="1" lang="en" sz="2200"/>
              <a:t>Reopened</a:t>
            </a:r>
            <a:r>
              <a:rPr lang="en" sz="2200"/>
              <a:t>: bug foi resolvido, mas teve depois que ser reaberto</a:t>
            </a:r>
            <a:endParaRPr sz="2200"/>
          </a:p>
          <a:p>
            <a:pPr indent="0" lvl="0" marL="0" rtl="0" algn="l">
              <a:lnSpc>
                <a:spcPct val="114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437" name="Google Shape;437;p70"/>
          <p:cNvSpPr txBox="1"/>
          <p:nvPr>
            <p:ph idx="12" type="sldNum"/>
          </p:nvPr>
        </p:nvSpPr>
        <p:spPr>
          <a:xfrm>
            <a:off x="142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38" name="Google Shape;438;p70"/>
          <p:cNvSpPr txBox="1"/>
          <p:nvPr>
            <p:ph idx="12" type="sldNum"/>
          </p:nvPr>
        </p:nvSpPr>
        <p:spPr>
          <a:xfrm>
            <a:off x="142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71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Status de bugs fechados</a:t>
            </a:r>
            <a:endParaRPr/>
          </a:p>
        </p:txBody>
      </p:sp>
      <p:sp>
        <p:nvSpPr>
          <p:cNvPr id="444" name="Google Shape;444;p71"/>
          <p:cNvSpPr txBox="1"/>
          <p:nvPr>
            <p:ph idx="1" type="body"/>
          </p:nvPr>
        </p:nvSpPr>
        <p:spPr>
          <a:xfrm>
            <a:off x="311700" y="9238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746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b="1" lang="en" sz="2200"/>
              <a:t>Resolved</a:t>
            </a:r>
            <a:r>
              <a:rPr lang="en" sz="2200"/>
              <a:t>: bug corrigido e aguardando verificação por um QA</a:t>
            </a:r>
            <a:endParaRPr sz="2200"/>
          </a:p>
          <a:p>
            <a:pPr indent="-37465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300"/>
              <a:buChar char="●"/>
            </a:pPr>
            <a:r>
              <a:rPr b="1" lang="en" sz="2200"/>
              <a:t>Verified</a:t>
            </a:r>
            <a:r>
              <a:rPr lang="en" sz="2200"/>
              <a:t>:  correção aprovada pelo QA</a:t>
            </a:r>
            <a:endParaRPr sz="2200"/>
          </a:p>
          <a:p>
            <a:pPr indent="0" lvl="0" marL="0" rtl="0" algn="l">
              <a:lnSpc>
                <a:spcPct val="114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b="1" sz="2200"/>
          </a:p>
        </p:txBody>
      </p:sp>
      <p:sp>
        <p:nvSpPr>
          <p:cNvPr id="445" name="Google Shape;445;p71"/>
          <p:cNvSpPr txBox="1"/>
          <p:nvPr>
            <p:ph idx="12" type="sldNum"/>
          </p:nvPr>
        </p:nvSpPr>
        <p:spPr>
          <a:xfrm>
            <a:off x="142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46" name="Google Shape;446;p71"/>
          <p:cNvSpPr txBox="1"/>
          <p:nvPr>
            <p:ph idx="12" type="sldNum"/>
          </p:nvPr>
        </p:nvSpPr>
        <p:spPr>
          <a:xfrm>
            <a:off x="142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2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Triagem</a:t>
            </a:r>
            <a:endParaRPr/>
          </a:p>
        </p:txBody>
      </p:sp>
      <p:sp>
        <p:nvSpPr>
          <p:cNvPr id="452" name="Google Shape;452;p72"/>
          <p:cNvSpPr txBox="1"/>
          <p:nvPr>
            <p:ph idx="1" type="body"/>
          </p:nvPr>
        </p:nvSpPr>
        <p:spPr>
          <a:xfrm>
            <a:off x="311700" y="923875"/>
            <a:ext cx="8520600" cy="20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300"/>
              <a:t>Objetivo: confirmar se vale a pena investir na correção de um bug "unconfirmed"</a:t>
            </a:r>
            <a:endParaRPr sz="2300"/>
          </a:p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sz="2300"/>
              <a:t>Isto é, se devemos movê-lo para "confirmed"   </a:t>
            </a:r>
            <a:endParaRPr sz="2400"/>
          </a:p>
          <a:p>
            <a:pPr indent="0" lvl="0" marL="0" rtl="0" algn="l">
              <a:lnSpc>
                <a:spcPct val="114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453" name="Google Shape;453;p72"/>
          <p:cNvSpPr txBox="1"/>
          <p:nvPr>
            <p:ph idx="12" type="sldNum"/>
          </p:nvPr>
        </p:nvSpPr>
        <p:spPr>
          <a:xfrm>
            <a:off x="142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54" name="Google Shape;454;p72"/>
          <p:cNvSpPr txBox="1"/>
          <p:nvPr>
            <p:ph idx="12" type="sldNum"/>
          </p:nvPr>
        </p:nvSpPr>
        <p:spPr>
          <a:xfrm>
            <a:off x="142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55" name="Google Shape;455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91619" y="2852525"/>
            <a:ext cx="3145480" cy="1675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73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Razões para </a:t>
            </a:r>
            <a:r>
              <a:rPr lang="en" u="sng"/>
              <a:t>não</a:t>
            </a:r>
            <a:r>
              <a:rPr lang="en"/>
              <a:t> confirmar um bug</a:t>
            </a:r>
            <a:endParaRPr/>
          </a:p>
        </p:txBody>
      </p:sp>
      <p:sp>
        <p:nvSpPr>
          <p:cNvPr id="461" name="Google Shape;461;p73"/>
          <p:cNvSpPr txBox="1"/>
          <p:nvPr>
            <p:ph idx="1" type="body"/>
          </p:nvPr>
        </p:nvSpPr>
        <p:spPr>
          <a:xfrm>
            <a:off x="311700" y="9238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" sz="2200"/>
              <a:t>Bug duplicado ("resolved as duplicate")</a:t>
            </a:r>
            <a:endParaRPr sz="2200"/>
          </a:p>
          <a:p>
            <a:pPr indent="-3683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Bug, na verdade, é um pedido de feature, suporte, etc ("resolved as invalid")</a:t>
            </a:r>
            <a:endParaRPr sz="2200"/>
          </a:p>
          <a:p>
            <a:pPr indent="-3683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Bug não possui descrição clara ("resolved as incomplete")</a:t>
            </a:r>
            <a:endParaRPr sz="2200"/>
          </a:p>
          <a:p>
            <a:pPr indent="-3683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Bug não foi reproduzido ("resolved as worksforme")</a:t>
            </a:r>
            <a:endParaRPr sz="2200"/>
          </a:p>
          <a:p>
            <a:pPr indent="-3683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Bug não será corrigido ("resolved as wontfix")</a:t>
            </a:r>
            <a:endParaRPr sz="2200"/>
          </a:p>
          <a:p>
            <a:pPr indent="-3683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200"/>
              <a:buChar char="○"/>
            </a:pPr>
            <a:r>
              <a:rPr lang="en" sz="2200"/>
              <a:t>Exemplo: problema mínimo de leiaute em uma versão antiga do Android</a:t>
            </a:r>
            <a:endParaRPr sz="2200"/>
          </a:p>
          <a:p>
            <a:pPr indent="0" lvl="0" marL="0" rtl="0" algn="l">
              <a:lnSpc>
                <a:spcPct val="114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462" name="Google Shape;462;p73"/>
          <p:cNvSpPr txBox="1"/>
          <p:nvPr>
            <p:ph idx="12" type="sldNum"/>
          </p:nvPr>
        </p:nvSpPr>
        <p:spPr>
          <a:xfrm>
            <a:off x="142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63" name="Google Shape;463;p73"/>
          <p:cNvSpPr txBox="1"/>
          <p:nvPr>
            <p:ph idx="12" type="sldNum"/>
          </p:nvPr>
        </p:nvSpPr>
        <p:spPr>
          <a:xfrm>
            <a:off x="142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9"/>
          <p:cNvSpPr txBox="1"/>
          <p:nvPr>
            <p:ph type="title"/>
          </p:nvPr>
        </p:nvSpPr>
        <p:spPr>
          <a:xfrm>
            <a:off x="464100" y="140225"/>
            <a:ext cx="4072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Origem do termo bug</a:t>
            </a:r>
            <a:endParaRPr/>
          </a:p>
        </p:txBody>
      </p:sp>
      <p:pic>
        <p:nvPicPr>
          <p:cNvPr id="129" name="Google Shape;12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7525" y="865325"/>
            <a:ext cx="4829674" cy="3820976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30" name="Google Shape;130;p29"/>
          <p:cNvSpPr txBox="1"/>
          <p:nvPr/>
        </p:nvSpPr>
        <p:spPr>
          <a:xfrm>
            <a:off x="5589575" y="786325"/>
            <a:ext cx="3497700" cy="13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666666"/>
                </a:solidFill>
              </a:rPr>
              <a:t>Diário do computador eletromecânico Harvard Mark II, com uma mariposa morta que foi retirada do dispositivo</a:t>
            </a:r>
            <a:endParaRPr sz="1900">
              <a:solidFill>
                <a:srgbClr val="666666"/>
              </a:solidFill>
            </a:endParaRPr>
          </a:p>
        </p:txBody>
      </p:sp>
      <p:sp>
        <p:nvSpPr>
          <p:cNvPr id="131" name="Google Shape;131;p29"/>
          <p:cNvSpPr txBox="1"/>
          <p:nvPr/>
        </p:nvSpPr>
        <p:spPr>
          <a:xfrm>
            <a:off x="1129800" y="4761625"/>
            <a:ext cx="393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66666"/>
                </a:solidFill>
              </a:rPr>
              <a:t>https://en.wikipedia.org/wiki/Bug_(engineering)#History</a:t>
            </a:r>
            <a:endParaRPr sz="1200">
              <a:solidFill>
                <a:srgbClr val="666666"/>
              </a:solidFill>
            </a:endParaRPr>
          </a:p>
        </p:txBody>
      </p:sp>
      <p:pic>
        <p:nvPicPr>
          <p:cNvPr id="132" name="Google Shape;132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89575" y="2433325"/>
            <a:ext cx="3289376" cy="2252974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9"/>
          <p:cNvSpPr txBox="1"/>
          <p:nvPr/>
        </p:nvSpPr>
        <p:spPr>
          <a:xfrm>
            <a:off x="5639525" y="4737875"/>
            <a:ext cx="3289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66666"/>
                </a:solidFill>
              </a:rPr>
              <a:t>https://en.wikipedia.org/wiki/Harvard_Mark_III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34" name="Google Shape;134;p29"/>
          <p:cNvSpPr/>
          <p:nvPr/>
        </p:nvSpPr>
        <p:spPr>
          <a:xfrm>
            <a:off x="728000" y="2935750"/>
            <a:ext cx="3798300" cy="807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29"/>
          <p:cNvSpPr txBox="1"/>
          <p:nvPr>
            <p:ph idx="12" type="sldNum"/>
          </p:nvPr>
        </p:nvSpPr>
        <p:spPr>
          <a:xfrm>
            <a:off x="142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74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Triagem também pode ser usada para determinar:</a:t>
            </a:r>
            <a:endParaRPr/>
          </a:p>
        </p:txBody>
      </p:sp>
      <p:sp>
        <p:nvSpPr>
          <p:cNvPr id="469" name="Google Shape;469;p74"/>
          <p:cNvSpPr txBox="1"/>
          <p:nvPr>
            <p:ph idx="1" type="body"/>
          </p:nvPr>
        </p:nvSpPr>
        <p:spPr>
          <a:xfrm>
            <a:off x="311700" y="9238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Severidade do bug</a:t>
            </a:r>
            <a:endParaRPr sz="2200"/>
          </a:p>
          <a:p>
            <a:pPr indent="-3683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Produto ou componente afetado</a:t>
            </a:r>
            <a:endParaRPr sz="2200"/>
          </a:p>
          <a:p>
            <a:pPr indent="-3683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Time ou responsável pela correção</a:t>
            </a:r>
            <a:endParaRPr sz="2200"/>
          </a:p>
          <a:p>
            <a:pPr indent="0" lvl="0" marL="0" rtl="0" algn="l">
              <a:lnSpc>
                <a:spcPct val="114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470" name="Google Shape;470;p74"/>
          <p:cNvSpPr txBox="1"/>
          <p:nvPr>
            <p:ph idx="12" type="sldNum"/>
          </p:nvPr>
        </p:nvSpPr>
        <p:spPr>
          <a:xfrm>
            <a:off x="142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71" name="Google Shape;471;p74"/>
          <p:cNvSpPr txBox="1"/>
          <p:nvPr>
            <p:ph idx="12" type="sldNum"/>
          </p:nvPr>
        </p:nvSpPr>
        <p:spPr>
          <a:xfrm>
            <a:off x="142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5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Exemplo de classificação de severidade</a:t>
            </a:r>
            <a:endParaRPr/>
          </a:p>
        </p:txBody>
      </p:sp>
      <p:sp>
        <p:nvSpPr>
          <p:cNvPr id="477" name="Google Shape;477;p75"/>
          <p:cNvSpPr txBox="1"/>
          <p:nvPr>
            <p:ph idx="1" type="body"/>
          </p:nvPr>
        </p:nvSpPr>
        <p:spPr>
          <a:xfrm>
            <a:off x="311700" y="1152475"/>
            <a:ext cx="8728500" cy="312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1" lang="en" sz="2200"/>
              <a:t>Catastrophic:</a:t>
            </a:r>
            <a:r>
              <a:rPr lang="en" sz="2200"/>
              <a:t> inviabiliza o uso do sistema por uma parcela significativa dos usuários (ex.: +25%), não possui workaround</a:t>
            </a:r>
            <a:endParaRPr sz="2200"/>
          </a:p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b="1" lang="en" sz="2200"/>
              <a:t>Serious: </a:t>
            </a:r>
            <a:r>
              <a:rPr lang="en" sz="2200"/>
              <a:t>funcionalidade importante do sistema não está funcionando; não existe workaround</a:t>
            </a:r>
            <a:endParaRPr sz="2200"/>
          </a:p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b="1" lang="en" sz="2200"/>
              <a:t>Normal:</a:t>
            </a:r>
            <a:r>
              <a:rPr lang="en" sz="2200"/>
              <a:t> afeta uma funcionalidade não-crítica; existe workaround</a:t>
            </a:r>
            <a:endParaRPr sz="2200"/>
          </a:p>
          <a:p>
            <a:pPr indent="-368300" lvl="0" marL="457200" rtl="0" algn="l">
              <a:spcBef>
                <a:spcPts val="1000"/>
              </a:spcBef>
              <a:spcAft>
                <a:spcPts val="1000"/>
              </a:spcAft>
              <a:buSzPts val="2200"/>
              <a:buChar char="●"/>
            </a:pPr>
            <a:r>
              <a:rPr b="1" lang="en" sz="2200"/>
              <a:t>Small/Trivial:</a:t>
            </a:r>
            <a:r>
              <a:rPr lang="en" sz="2200"/>
              <a:t> baixa importância, questão cosmética</a:t>
            </a:r>
            <a:endParaRPr sz="2200"/>
          </a:p>
        </p:txBody>
      </p:sp>
      <p:sp>
        <p:nvSpPr>
          <p:cNvPr id="478" name="Google Shape;478;p75"/>
          <p:cNvSpPr txBox="1"/>
          <p:nvPr>
            <p:ph idx="12" type="sldNum"/>
          </p:nvPr>
        </p:nvSpPr>
        <p:spPr>
          <a:xfrm>
            <a:off x="142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76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Bug Assignment</a:t>
            </a:r>
            <a:endParaRPr/>
          </a:p>
        </p:txBody>
      </p:sp>
      <p:sp>
        <p:nvSpPr>
          <p:cNvPr id="484" name="Google Shape;484;p76"/>
          <p:cNvSpPr txBox="1"/>
          <p:nvPr>
            <p:ph idx="1" type="body"/>
          </p:nvPr>
        </p:nvSpPr>
        <p:spPr>
          <a:xfrm>
            <a:off x="311700" y="9238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1" lang="en" sz="2200"/>
              <a:t>Bugs catastróficos e sérios:</a:t>
            </a:r>
            <a:r>
              <a:rPr lang="en" sz="2200"/>
              <a:t> devem ser corrigidos imediatamente; "para tudo"</a:t>
            </a:r>
            <a:endParaRPr sz="2200"/>
          </a:p>
          <a:p>
            <a:pPr indent="-3683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b="1" lang="en" sz="2200"/>
              <a:t>Bugs normais e triviais:</a:t>
            </a:r>
            <a:r>
              <a:rPr lang="en" sz="2200"/>
              <a:t> vão para o backlog do time responsável, para priorização</a:t>
            </a:r>
            <a:endParaRPr sz="22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0" rtl="0" algn="l">
              <a:lnSpc>
                <a:spcPct val="114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485" name="Google Shape;485;p76"/>
          <p:cNvSpPr txBox="1"/>
          <p:nvPr>
            <p:ph idx="12" type="sldNum"/>
          </p:nvPr>
        </p:nvSpPr>
        <p:spPr>
          <a:xfrm>
            <a:off x="142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86" name="Google Shape;486;p76"/>
          <p:cNvSpPr txBox="1"/>
          <p:nvPr>
            <p:ph idx="12" type="sldNum"/>
          </p:nvPr>
        </p:nvSpPr>
        <p:spPr>
          <a:xfrm>
            <a:off x="142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77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Agrupamento de Bugs</a:t>
            </a:r>
            <a:endParaRPr/>
          </a:p>
        </p:txBody>
      </p:sp>
      <p:sp>
        <p:nvSpPr>
          <p:cNvPr id="492" name="Google Shape;492;p77"/>
          <p:cNvSpPr txBox="1"/>
          <p:nvPr>
            <p:ph idx="1" type="body"/>
          </p:nvPr>
        </p:nvSpPr>
        <p:spPr>
          <a:xfrm>
            <a:off x="311700" y="9238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Boa prática: alocar um grupo de bugs relacionados para correção em um mesmo sprint; ou seja, correção em batch</a:t>
            </a:r>
            <a:endParaRPr sz="2200"/>
          </a:p>
          <a:p>
            <a:pPr indent="-3683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Bugs relacionados:</a:t>
            </a:r>
            <a:endParaRPr sz="2200"/>
          </a:p>
          <a:p>
            <a:pPr indent="-3683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200"/>
              <a:buChar char="○"/>
            </a:pPr>
            <a:r>
              <a:rPr lang="en" sz="2200"/>
              <a:t>Mesma feature</a:t>
            </a:r>
            <a:endParaRPr sz="2200"/>
          </a:p>
          <a:p>
            <a:pPr indent="-3683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2200"/>
              <a:buChar char="○"/>
            </a:pPr>
            <a:r>
              <a:rPr lang="en" sz="2200"/>
              <a:t>Mesmos arquivos ou módulos</a:t>
            </a:r>
            <a:endParaRPr sz="1800"/>
          </a:p>
        </p:txBody>
      </p:sp>
      <p:sp>
        <p:nvSpPr>
          <p:cNvPr id="493" name="Google Shape;493;p77"/>
          <p:cNvSpPr txBox="1"/>
          <p:nvPr>
            <p:ph idx="12" type="sldNum"/>
          </p:nvPr>
        </p:nvSpPr>
        <p:spPr>
          <a:xfrm>
            <a:off x="142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94" name="Google Shape;494;p77"/>
          <p:cNvSpPr txBox="1"/>
          <p:nvPr>
            <p:ph idx="12" type="sldNum"/>
          </p:nvPr>
        </p:nvSpPr>
        <p:spPr>
          <a:xfrm>
            <a:off x="142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78"/>
          <p:cNvSpPr txBox="1"/>
          <p:nvPr>
            <p:ph idx="1" type="body"/>
          </p:nvPr>
        </p:nvSpPr>
        <p:spPr>
          <a:xfrm>
            <a:off x="311700" y="1304875"/>
            <a:ext cx="8668800" cy="60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Reabertura de Bugs</a:t>
            </a:r>
            <a:endParaRPr sz="3200"/>
          </a:p>
          <a:p>
            <a:pPr indent="0" lvl="0" marL="0" rtl="0" algn="ctr">
              <a:spcBef>
                <a:spcPts val="1000"/>
              </a:spcBef>
              <a:spcAft>
                <a:spcPts val="1600"/>
              </a:spcAft>
              <a:buNone/>
            </a:pPr>
            <a:r>
              <a:t/>
            </a:r>
            <a:endParaRPr b="1" sz="3600"/>
          </a:p>
        </p:txBody>
      </p:sp>
      <p:sp>
        <p:nvSpPr>
          <p:cNvPr id="500" name="Google Shape;500;p78"/>
          <p:cNvSpPr txBox="1"/>
          <p:nvPr>
            <p:ph idx="12" type="sldNum"/>
          </p:nvPr>
        </p:nvSpPr>
        <p:spPr>
          <a:xfrm>
            <a:off x="142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01" name="Google Shape;501;p78"/>
          <p:cNvSpPr txBox="1"/>
          <p:nvPr>
            <p:ph idx="12" type="sldNum"/>
          </p:nvPr>
        </p:nvSpPr>
        <p:spPr>
          <a:xfrm>
            <a:off x="142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79"/>
          <p:cNvSpPr txBox="1"/>
          <p:nvPr>
            <p:ph type="title"/>
          </p:nvPr>
        </p:nvSpPr>
        <p:spPr>
          <a:xfrm>
            <a:off x="311700" y="445025"/>
            <a:ext cx="3312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Reabertura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 Bugs</a:t>
            </a:r>
            <a:endParaRPr/>
          </a:p>
        </p:txBody>
      </p:sp>
      <p:pic>
        <p:nvPicPr>
          <p:cNvPr id="507" name="Google Shape;507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3213" y="314025"/>
            <a:ext cx="6524625" cy="42481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08" name="Google Shape;508;p79"/>
          <p:cNvSpPr txBox="1"/>
          <p:nvPr/>
        </p:nvSpPr>
        <p:spPr>
          <a:xfrm>
            <a:off x="2760425" y="4811150"/>
            <a:ext cx="5910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Revisiting reopened bugs in open source software systems. Tagra et al. EMSE 2020.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509" name="Google Shape;509;p79"/>
          <p:cNvSpPr/>
          <p:nvPr/>
        </p:nvSpPr>
        <p:spPr>
          <a:xfrm>
            <a:off x="6061425" y="2271050"/>
            <a:ext cx="1179000" cy="300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" name="Google Shape;510;p79"/>
          <p:cNvSpPr txBox="1"/>
          <p:nvPr>
            <p:ph idx="12" type="sldNum"/>
          </p:nvPr>
        </p:nvSpPr>
        <p:spPr>
          <a:xfrm>
            <a:off x="142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8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Motivos para Reabertura de Bugs</a:t>
            </a:r>
            <a:endParaRPr/>
          </a:p>
        </p:txBody>
      </p:sp>
      <p:sp>
        <p:nvSpPr>
          <p:cNvPr id="516" name="Google Shape;516;p8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Resolução incorreta ou incompleta (não tratou "edge cases")</a:t>
            </a:r>
            <a:endParaRPr sz="2200"/>
          </a:p>
          <a:p>
            <a:pPr indent="-3683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Bugs difíceis de reproduzir ("resolved as worksforme")</a:t>
            </a:r>
            <a:endParaRPr sz="2200"/>
          </a:p>
          <a:p>
            <a:pPr indent="-3683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2200"/>
              <a:buChar char="●"/>
            </a:pPr>
            <a:r>
              <a:rPr lang="en" sz="2200"/>
              <a:t>Bugs marcados como "resolved as duplicate", mas na verdade não eram duplicados</a:t>
            </a:r>
            <a:endParaRPr sz="2200"/>
          </a:p>
        </p:txBody>
      </p:sp>
      <p:sp>
        <p:nvSpPr>
          <p:cNvPr id="517" name="Google Shape;517;p80"/>
          <p:cNvSpPr txBox="1"/>
          <p:nvPr>
            <p:ph idx="12" type="sldNum"/>
          </p:nvPr>
        </p:nvSpPr>
        <p:spPr>
          <a:xfrm>
            <a:off x="142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8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Reabertura de Bugs não é incomum</a:t>
            </a:r>
            <a:endParaRPr/>
          </a:p>
        </p:txBody>
      </p:sp>
      <p:pic>
        <p:nvPicPr>
          <p:cNvPr id="523" name="Google Shape;523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8825" y="1390624"/>
            <a:ext cx="6255899" cy="25127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24" name="Google Shape;524;p81"/>
          <p:cNvSpPr txBox="1"/>
          <p:nvPr/>
        </p:nvSpPr>
        <p:spPr>
          <a:xfrm>
            <a:off x="1531625" y="4497550"/>
            <a:ext cx="5855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66666"/>
                </a:solidFill>
              </a:rPr>
              <a:t>Studying re-opened bugs in open source software. Emad Shihab et al. EMSE 2013</a:t>
            </a:r>
            <a:endParaRPr sz="1200">
              <a:solidFill>
                <a:srgbClr val="666666"/>
              </a:solidFill>
            </a:endParaRPr>
          </a:p>
        </p:txBody>
      </p:sp>
      <p:sp>
        <p:nvSpPr>
          <p:cNvPr id="525" name="Google Shape;525;p81"/>
          <p:cNvSpPr/>
          <p:nvPr/>
        </p:nvSpPr>
        <p:spPr>
          <a:xfrm>
            <a:off x="1171125" y="3188975"/>
            <a:ext cx="6615300" cy="292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6" name="Google Shape;526;p81"/>
          <p:cNvSpPr txBox="1"/>
          <p:nvPr>
            <p:ph idx="12" type="sldNum"/>
          </p:nvPr>
        </p:nvSpPr>
        <p:spPr>
          <a:xfrm>
            <a:off x="142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8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Exerc</a:t>
            </a:r>
            <a:r>
              <a:rPr lang="en"/>
              <a:t>ício para Discussão</a:t>
            </a:r>
            <a:endParaRPr/>
          </a:p>
        </p:txBody>
      </p:sp>
      <p:sp>
        <p:nvSpPr>
          <p:cNvPr id="532" name="Google Shape;532;p8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Suponha que você é um gerente ou líder técnico de um determinado sistema.</a:t>
            </a:r>
            <a:endParaRPr sz="2200"/>
          </a:p>
          <a:p>
            <a:pPr indent="-3683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2200"/>
              <a:buChar char="●"/>
            </a:pPr>
            <a:r>
              <a:rPr lang="en" sz="2200"/>
              <a:t>Quais métricas relacionadas com bugs você deveria monitorar neste sistema?</a:t>
            </a:r>
            <a:endParaRPr sz="2200"/>
          </a:p>
        </p:txBody>
      </p:sp>
      <p:sp>
        <p:nvSpPr>
          <p:cNvPr id="533" name="Google Shape;533;p82"/>
          <p:cNvSpPr txBox="1"/>
          <p:nvPr>
            <p:ph idx="12" type="sldNum"/>
          </p:nvPr>
        </p:nvSpPr>
        <p:spPr>
          <a:xfrm>
            <a:off x="142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83"/>
          <p:cNvSpPr txBox="1"/>
          <p:nvPr>
            <p:ph idx="1" type="body"/>
          </p:nvPr>
        </p:nvSpPr>
        <p:spPr>
          <a:xfrm>
            <a:off x="311700" y="1304875"/>
            <a:ext cx="8668800" cy="60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Backporting</a:t>
            </a:r>
            <a:endParaRPr sz="3200"/>
          </a:p>
          <a:p>
            <a:pPr indent="0" lvl="0" marL="0" rtl="0" algn="ctr">
              <a:spcBef>
                <a:spcPts val="1000"/>
              </a:spcBef>
              <a:spcAft>
                <a:spcPts val="1600"/>
              </a:spcAft>
              <a:buNone/>
            </a:pPr>
            <a:r>
              <a:t/>
            </a:r>
            <a:endParaRPr b="1" sz="3600"/>
          </a:p>
        </p:txBody>
      </p:sp>
      <p:sp>
        <p:nvSpPr>
          <p:cNvPr id="539" name="Google Shape;539;p83"/>
          <p:cNvSpPr txBox="1"/>
          <p:nvPr>
            <p:ph idx="12" type="sldNum"/>
          </p:nvPr>
        </p:nvSpPr>
        <p:spPr>
          <a:xfrm>
            <a:off x="142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40" name="Google Shape;540;p83"/>
          <p:cNvSpPr txBox="1"/>
          <p:nvPr>
            <p:ph idx="12" type="sldNum"/>
          </p:nvPr>
        </p:nvSpPr>
        <p:spPr>
          <a:xfrm>
            <a:off x="142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Tipos de Bugs</a:t>
            </a:r>
            <a:endParaRPr/>
          </a:p>
        </p:txBody>
      </p:sp>
      <p:sp>
        <p:nvSpPr>
          <p:cNvPr id="141" name="Google Shape;141;p30"/>
          <p:cNvSpPr txBox="1"/>
          <p:nvPr>
            <p:ph idx="1" type="body"/>
          </p:nvPr>
        </p:nvSpPr>
        <p:spPr>
          <a:xfrm>
            <a:off x="311700" y="1152475"/>
            <a:ext cx="8520600" cy="15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 sz="2400"/>
              <a:t>Erros de sintaxe</a:t>
            </a:r>
            <a:endParaRPr sz="2400"/>
          </a:p>
          <a:p>
            <a:pPr indent="-381000" lvl="0" marL="457200" rtl="0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2400"/>
              <a:buAutoNum type="arabicPeriod"/>
            </a:pPr>
            <a:r>
              <a:rPr lang="en" sz="2400"/>
              <a:t>Bugs de lógica</a:t>
            </a:r>
            <a:endParaRPr sz="2400"/>
          </a:p>
          <a:p>
            <a:pPr indent="-381000" lvl="0" marL="457200" rtl="0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2400"/>
              <a:buAutoNum type="arabicPeriod"/>
            </a:pPr>
            <a:r>
              <a:rPr lang="en" sz="2400"/>
              <a:t>Bugs de runtime</a:t>
            </a:r>
            <a:endParaRPr sz="2400"/>
          </a:p>
          <a:p>
            <a:pPr indent="-381000" lvl="0" marL="457200" rtl="0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2400"/>
              <a:buAutoNum type="arabicPeriod"/>
            </a:pPr>
            <a:r>
              <a:rPr lang="en" sz="2400"/>
              <a:t>Bugs de concorrência</a:t>
            </a:r>
            <a:endParaRPr sz="2400"/>
          </a:p>
          <a:p>
            <a:pPr indent="-381000" lvl="0" marL="457200" rtl="0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2400"/>
              <a:buAutoNum type="arabicPeriod"/>
            </a:pPr>
            <a:r>
              <a:rPr lang="en" sz="2400"/>
              <a:t>Bugs de Performance</a:t>
            </a:r>
            <a:endParaRPr sz="2400"/>
          </a:p>
          <a:p>
            <a:pPr indent="-381000" lvl="0" marL="457200" rtl="0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2400"/>
              <a:buAutoNum type="arabicPeriod"/>
            </a:pPr>
            <a:r>
              <a:rPr lang="en" sz="2400"/>
              <a:t>Bugs de segurança </a:t>
            </a:r>
            <a:endParaRPr sz="2400"/>
          </a:p>
          <a:p>
            <a:pPr indent="0" lvl="0" marL="0" rtl="0" algn="l">
              <a:lnSpc>
                <a:spcPct val="114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142" name="Google Shape;142;p30"/>
          <p:cNvSpPr txBox="1"/>
          <p:nvPr>
            <p:ph idx="12" type="sldNum"/>
          </p:nvPr>
        </p:nvSpPr>
        <p:spPr>
          <a:xfrm>
            <a:off x="142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4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Backporting</a:t>
            </a:r>
            <a:endParaRPr/>
          </a:p>
        </p:txBody>
      </p:sp>
      <p:sp>
        <p:nvSpPr>
          <p:cNvPr id="546" name="Google Shape;546;p84"/>
          <p:cNvSpPr txBox="1"/>
          <p:nvPr>
            <p:ph idx="1" type="body"/>
          </p:nvPr>
        </p:nvSpPr>
        <p:spPr>
          <a:xfrm>
            <a:off x="311700" y="9238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Ao corrigir um bug em uma versão x, atividades realizadas para t</a:t>
            </a:r>
            <a:r>
              <a:rPr lang="en" sz="2200"/>
              <a:t>ambém </a:t>
            </a:r>
            <a:r>
              <a:rPr lang="en" sz="2200"/>
              <a:t>aplicar a correção em versões anteriores a x</a:t>
            </a:r>
            <a:endParaRPr sz="2200"/>
          </a:p>
          <a:p>
            <a:pPr indent="-3683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Normalmente, limitada a bugs críticos (segurança)</a:t>
            </a:r>
            <a:endParaRPr sz="2200"/>
          </a:p>
          <a:p>
            <a:pPr indent="-3683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Objetivo: não obrigar usuários a migrarem para a versão x</a:t>
            </a:r>
            <a:endParaRPr sz="2200"/>
          </a:p>
          <a:p>
            <a:pPr indent="0" lvl="0" marL="0" rtl="0" algn="l">
              <a:lnSpc>
                <a:spcPct val="114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547" name="Google Shape;547;p84"/>
          <p:cNvSpPr txBox="1"/>
          <p:nvPr>
            <p:ph idx="12" type="sldNum"/>
          </p:nvPr>
        </p:nvSpPr>
        <p:spPr>
          <a:xfrm>
            <a:off x="142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48" name="Google Shape;548;p84"/>
          <p:cNvSpPr txBox="1"/>
          <p:nvPr>
            <p:ph idx="12" type="sldNum"/>
          </p:nvPr>
        </p:nvSpPr>
        <p:spPr>
          <a:xfrm>
            <a:off x="142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85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Versões Long-Term Support (LTS)</a:t>
            </a:r>
            <a:endParaRPr/>
          </a:p>
        </p:txBody>
      </p:sp>
      <p:sp>
        <p:nvSpPr>
          <p:cNvPr id="554" name="Google Shape;554;p85"/>
          <p:cNvSpPr txBox="1"/>
          <p:nvPr>
            <p:ph idx="1" type="body"/>
          </p:nvPr>
        </p:nvSpPr>
        <p:spPr>
          <a:xfrm>
            <a:off x="311700" y="9238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Possuem suporte, principalmente correção de bugs críticos, por um período maior de tempo</a:t>
            </a:r>
            <a:endParaRPr sz="2200"/>
          </a:p>
          <a:p>
            <a:pPr indent="-3683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Ou seja, nem toda versão é LTS</a:t>
            </a:r>
            <a:endParaRPr sz="2200"/>
          </a:p>
          <a:p>
            <a:pPr indent="-3683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2200"/>
              <a:buChar char="●"/>
            </a:pPr>
            <a:r>
              <a:rPr lang="en" sz="2200"/>
              <a:t>Objetivo: limitar "backporting" a algumas vers</a:t>
            </a:r>
            <a:r>
              <a:rPr lang="en" sz="2200"/>
              <a:t>ões</a:t>
            </a:r>
            <a:endParaRPr sz="2200"/>
          </a:p>
        </p:txBody>
      </p:sp>
      <p:sp>
        <p:nvSpPr>
          <p:cNvPr id="555" name="Google Shape;555;p85"/>
          <p:cNvSpPr txBox="1"/>
          <p:nvPr>
            <p:ph idx="12" type="sldNum"/>
          </p:nvPr>
        </p:nvSpPr>
        <p:spPr>
          <a:xfrm>
            <a:off x="142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56" name="Google Shape;556;p85"/>
          <p:cNvSpPr txBox="1"/>
          <p:nvPr>
            <p:ph idx="12" type="sldNum"/>
          </p:nvPr>
        </p:nvSpPr>
        <p:spPr>
          <a:xfrm>
            <a:off x="142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86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Exemplo: Django</a:t>
            </a:r>
            <a:endParaRPr/>
          </a:p>
        </p:txBody>
      </p:sp>
      <p:sp>
        <p:nvSpPr>
          <p:cNvPr id="562" name="Google Shape;562;p86"/>
          <p:cNvSpPr txBox="1"/>
          <p:nvPr>
            <p:ph idx="12" type="sldNum"/>
          </p:nvPr>
        </p:nvSpPr>
        <p:spPr>
          <a:xfrm>
            <a:off x="142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63" name="Google Shape;563;p86"/>
          <p:cNvSpPr txBox="1"/>
          <p:nvPr>
            <p:ph idx="12" type="sldNum"/>
          </p:nvPr>
        </p:nvSpPr>
        <p:spPr>
          <a:xfrm>
            <a:off x="142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64" name="Google Shape;564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325" y="1147575"/>
            <a:ext cx="7137900" cy="3326425"/>
          </a:xfrm>
          <a:prstGeom prst="rect">
            <a:avLst/>
          </a:prstGeom>
          <a:noFill/>
          <a:ln>
            <a:noFill/>
          </a:ln>
        </p:spPr>
      </p:pic>
      <p:sp>
        <p:nvSpPr>
          <p:cNvPr id="565" name="Google Shape;565;p86"/>
          <p:cNvSpPr txBox="1"/>
          <p:nvPr/>
        </p:nvSpPr>
        <p:spPr>
          <a:xfrm>
            <a:off x="2271650" y="4663725"/>
            <a:ext cx="4383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https://www.djangoproject.com/download/#supported-versions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566" name="Google Shape;566;p86"/>
          <p:cNvSpPr txBox="1"/>
          <p:nvPr/>
        </p:nvSpPr>
        <p:spPr>
          <a:xfrm>
            <a:off x="803050" y="4594550"/>
            <a:ext cx="122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bugs críticos</a:t>
            </a:r>
            <a:endParaRPr sz="1800">
              <a:solidFill>
                <a:schemeClr val="dk2"/>
              </a:solidFill>
            </a:endParaRPr>
          </a:p>
        </p:txBody>
      </p:sp>
      <p:cxnSp>
        <p:nvCxnSpPr>
          <p:cNvPr id="567" name="Google Shape;567;p86"/>
          <p:cNvCxnSpPr>
            <a:endCxn id="566" idx="0"/>
          </p:cNvCxnSpPr>
          <p:nvPr/>
        </p:nvCxnSpPr>
        <p:spPr>
          <a:xfrm flipH="1">
            <a:off x="1417300" y="3972350"/>
            <a:ext cx="1067400" cy="622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68" name="Google Shape;568;p86"/>
          <p:cNvSpPr txBox="1"/>
          <p:nvPr/>
        </p:nvSpPr>
        <p:spPr>
          <a:xfrm>
            <a:off x="5573600" y="96150"/>
            <a:ext cx="35313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</a:rPr>
              <a:t>LTS: 36 meses de supporte</a:t>
            </a:r>
            <a:endParaRPr sz="13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</a:rPr>
              <a:t>Demais versões: 16 meses de suporte</a:t>
            </a:r>
            <a:endParaRPr sz="13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</a:rPr>
              <a:t>Nova versão LTS: a cada 24 meses</a:t>
            </a:r>
            <a:endParaRPr sz="13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</a:rPr>
              <a:t>Nova versão não-LTS: a cada 8 meses</a:t>
            </a:r>
            <a:endParaRPr sz="17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8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Exemplo: Linux</a:t>
            </a:r>
            <a:endParaRPr/>
          </a:p>
        </p:txBody>
      </p:sp>
      <p:sp>
        <p:nvSpPr>
          <p:cNvPr id="574" name="Google Shape;574;p8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Longterm kernels are picked based on various factors:</a:t>
            </a:r>
            <a:endParaRPr sz="2200"/>
          </a:p>
          <a:p>
            <a:pPr indent="-368300" lvl="1" marL="9144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200"/>
              <a:buChar char="○"/>
            </a:pPr>
            <a:r>
              <a:rPr lang="en" sz="2200"/>
              <a:t>Major new features</a:t>
            </a:r>
            <a:endParaRPr sz="2200"/>
          </a:p>
          <a:p>
            <a:pPr indent="-368300" lvl="1" marL="9144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200"/>
              <a:buChar char="○"/>
            </a:pPr>
            <a:r>
              <a:rPr lang="en" sz="2200"/>
              <a:t>Popular commercial distribution needs</a:t>
            </a:r>
            <a:endParaRPr sz="2200"/>
          </a:p>
          <a:p>
            <a:pPr indent="-368300" lvl="1" marL="9144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200"/>
              <a:buChar char="○"/>
            </a:pPr>
            <a:r>
              <a:rPr lang="en" sz="2200"/>
              <a:t>Device manufacturer demand</a:t>
            </a:r>
            <a:endParaRPr sz="2200"/>
          </a:p>
          <a:p>
            <a:pPr indent="-368300" lvl="1" marL="9144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200"/>
              <a:buChar char="○"/>
            </a:pPr>
            <a:r>
              <a:rPr lang="en" sz="2200"/>
              <a:t>Maintainer workload and availability</a:t>
            </a:r>
            <a:endParaRPr sz="2200"/>
          </a:p>
          <a:p>
            <a:pPr indent="-368300" lvl="1" marL="91440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2200"/>
              <a:buChar char="○"/>
            </a:pPr>
            <a:r>
              <a:rPr lang="en" sz="2200"/>
              <a:t>etc </a:t>
            </a:r>
            <a:endParaRPr sz="2200"/>
          </a:p>
        </p:txBody>
      </p:sp>
      <p:sp>
        <p:nvSpPr>
          <p:cNvPr id="575" name="Google Shape;575;p87"/>
          <p:cNvSpPr txBox="1"/>
          <p:nvPr>
            <p:ph idx="12" type="sldNum"/>
          </p:nvPr>
        </p:nvSpPr>
        <p:spPr>
          <a:xfrm>
            <a:off x="142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6" name="Google Shape;576;p87"/>
          <p:cNvSpPr txBox="1"/>
          <p:nvPr/>
        </p:nvSpPr>
        <p:spPr>
          <a:xfrm>
            <a:off x="2773175" y="4672325"/>
            <a:ext cx="3433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https://www.kernel.org/category/releases.html</a:t>
            </a:r>
            <a:endParaRPr sz="12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8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Exemplo: Linux</a:t>
            </a:r>
            <a:endParaRPr/>
          </a:p>
        </p:txBody>
      </p:sp>
      <p:sp>
        <p:nvSpPr>
          <p:cNvPr id="582" name="Google Shape;582;p88"/>
          <p:cNvSpPr txBox="1"/>
          <p:nvPr>
            <p:ph idx="12" type="sldNum"/>
          </p:nvPr>
        </p:nvSpPr>
        <p:spPr>
          <a:xfrm>
            <a:off x="142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83" name="Google Shape;583;p88"/>
          <p:cNvSpPr txBox="1"/>
          <p:nvPr/>
        </p:nvSpPr>
        <p:spPr>
          <a:xfrm>
            <a:off x="2773175" y="4672325"/>
            <a:ext cx="3433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https://www.kernel.org/category/releases.html</a:t>
            </a:r>
            <a:endParaRPr sz="1200">
              <a:solidFill>
                <a:schemeClr val="dk2"/>
              </a:solidFill>
            </a:endParaRPr>
          </a:p>
        </p:txBody>
      </p:sp>
      <p:pic>
        <p:nvPicPr>
          <p:cNvPr id="584" name="Google Shape;584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462" y="1166425"/>
            <a:ext cx="8187073" cy="259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89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Versões Long-Term Support (LTS)</a:t>
            </a:r>
            <a:endParaRPr/>
          </a:p>
        </p:txBody>
      </p:sp>
      <p:sp>
        <p:nvSpPr>
          <p:cNvPr id="590" name="Google Shape;590;p89"/>
          <p:cNvSpPr txBox="1"/>
          <p:nvPr>
            <p:ph idx="1" type="body"/>
          </p:nvPr>
        </p:nvSpPr>
        <p:spPr>
          <a:xfrm>
            <a:off x="311700" y="9238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Mais comum: ferramentas, frameworks, bibliotecas, SOs, etc</a:t>
            </a:r>
            <a:endParaRPr sz="2200"/>
          </a:p>
          <a:p>
            <a:pPr indent="-3683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Menos comum: sistemas desenvolvidos por uma empresa para seus clientes (exemplo: home-banking, versão web)</a:t>
            </a:r>
            <a:endParaRPr sz="2200"/>
          </a:p>
          <a:p>
            <a:pPr indent="0" lvl="0" marL="0" rtl="0" algn="l">
              <a:lnSpc>
                <a:spcPct val="114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591" name="Google Shape;591;p89"/>
          <p:cNvSpPr txBox="1"/>
          <p:nvPr>
            <p:ph idx="12" type="sldNum"/>
          </p:nvPr>
        </p:nvSpPr>
        <p:spPr>
          <a:xfrm>
            <a:off x="142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92" name="Google Shape;592;p89"/>
          <p:cNvSpPr txBox="1"/>
          <p:nvPr>
            <p:ph idx="12" type="sldNum"/>
          </p:nvPr>
        </p:nvSpPr>
        <p:spPr>
          <a:xfrm>
            <a:off x="142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9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Recomendação</a:t>
            </a:r>
            <a:endParaRPr/>
          </a:p>
        </p:txBody>
      </p:sp>
      <p:sp>
        <p:nvSpPr>
          <p:cNvPr id="598" name="Google Shape;598;p9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Se você migrou para uma versão que não é LTS: </a:t>
            </a:r>
            <a:endParaRPr sz="2200"/>
          </a:p>
          <a:p>
            <a:pPr indent="-368300" lvl="1" marL="91440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2200"/>
              <a:buChar char="○"/>
            </a:pPr>
            <a:r>
              <a:rPr lang="en" sz="2200"/>
              <a:t>já planejar uma próxima migração para uma versão LTS</a:t>
            </a:r>
            <a:endParaRPr sz="2200"/>
          </a:p>
        </p:txBody>
      </p:sp>
      <p:sp>
        <p:nvSpPr>
          <p:cNvPr id="599" name="Google Shape;599;p90"/>
          <p:cNvSpPr txBox="1"/>
          <p:nvPr>
            <p:ph idx="12" type="sldNum"/>
          </p:nvPr>
        </p:nvSpPr>
        <p:spPr>
          <a:xfrm>
            <a:off x="142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1"/>
          <p:cNvSpPr txBox="1"/>
          <p:nvPr>
            <p:ph idx="1" type="body"/>
          </p:nvPr>
        </p:nvSpPr>
        <p:spPr>
          <a:xfrm>
            <a:off x="311700" y="1304875"/>
            <a:ext cx="8668800" cy="60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Crashes</a:t>
            </a:r>
            <a:endParaRPr sz="3200"/>
          </a:p>
          <a:p>
            <a:pPr indent="0" lvl="0" marL="0" rtl="0" algn="ctr">
              <a:spcBef>
                <a:spcPts val="1000"/>
              </a:spcBef>
              <a:spcAft>
                <a:spcPts val="1600"/>
              </a:spcAft>
              <a:buNone/>
            </a:pPr>
            <a:r>
              <a:t/>
            </a:r>
            <a:endParaRPr b="1" sz="3600"/>
          </a:p>
        </p:txBody>
      </p:sp>
      <p:sp>
        <p:nvSpPr>
          <p:cNvPr id="605" name="Google Shape;605;p91"/>
          <p:cNvSpPr txBox="1"/>
          <p:nvPr>
            <p:ph idx="12" type="sldNum"/>
          </p:nvPr>
        </p:nvSpPr>
        <p:spPr>
          <a:xfrm>
            <a:off x="142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06" name="Google Shape;606;p91"/>
          <p:cNvSpPr txBox="1"/>
          <p:nvPr>
            <p:ph idx="12" type="sldNum"/>
          </p:nvPr>
        </p:nvSpPr>
        <p:spPr>
          <a:xfrm>
            <a:off x="142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9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Crashes </a:t>
            </a:r>
            <a:r>
              <a:rPr lang="en" sz="2400"/>
              <a:t>(falhas que provocam o t</a:t>
            </a:r>
            <a:r>
              <a:rPr lang="en" sz="2400"/>
              <a:t>érmino de um programa)</a:t>
            </a:r>
            <a:endParaRPr sz="2400"/>
          </a:p>
        </p:txBody>
      </p:sp>
      <p:sp>
        <p:nvSpPr>
          <p:cNvPr id="612" name="Google Shape;612;p92"/>
          <p:cNvSpPr txBox="1"/>
          <p:nvPr>
            <p:ph idx="1" type="body"/>
          </p:nvPr>
        </p:nvSpPr>
        <p:spPr>
          <a:xfrm>
            <a:off x="311700" y="1152475"/>
            <a:ext cx="8520600" cy="15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Null pointer dereferencing</a:t>
            </a:r>
            <a:endParaRPr sz="2100"/>
          </a:p>
          <a:p>
            <a:pPr indent="-361950" lvl="0" marL="457200" rtl="0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Memory leaks (alocar, mas não liberar memória)</a:t>
            </a:r>
            <a:endParaRPr sz="2100"/>
          </a:p>
          <a:p>
            <a:pPr indent="-361950" lvl="0" marL="457200" rtl="0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Memória insuficiente</a:t>
            </a:r>
            <a:endParaRPr sz="2100"/>
          </a:p>
          <a:p>
            <a:pPr indent="-361950" lvl="0" marL="457200" rtl="0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Dados de entrada no formato errado</a:t>
            </a:r>
            <a:endParaRPr sz="2100"/>
          </a:p>
          <a:p>
            <a:pPr indent="-361950" lvl="0" marL="457200" rtl="0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Disco cheio</a:t>
            </a:r>
            <a:endParaRPr sz="2100"/>
          </a:p>
          <a:p>
            <a:pPr indent="-361950" lvl="0" marL="457200" rtl="0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Falhas de hardware ou drivers</a:t>
            </a:r>
            <a:endParaRPr sz="2100"/>
          </a:p>
          <a:p>
            <a:pPr indent="-361950" lvl="0" marL="457200" rtl="0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Divisão por zero</a:t>
            </a:r>
            <a:endParaRPr sz="2100"/>
          </a:p>
          <a:p>
            <a:pPr indent="-374650" lvl="0" marL="457200" rtl="0" algn="l">
              <a:lnSpc>
                <a:spcPct val="114000"/>
              </a:lnSpc>
              <a:spcBef>
                <a:spcPts val="1000"/>
              </a:spcBef>
              <a:spcAft>
                <a:spcPts val="1000"/>
              </a:spcAft>
              <a:buSzPts val="2300"/>
              <a:buChar char="●"/>
            </a:pPr>
            <a:r>
              <a:rPr lang="en" sz="2300"/>
              <a:t>etc</a:t>
            </a:r>
            <a:endParaRPr sz="2300"/>
          </a:p>
        </p:txBody>
      </p:sp>
      <p:sp>
        <p:nvSpPr>
          <p:cNvPr id="613" name="Google Shape;613;p92"/>
          <p:cNvSpPr txBox="1"/>
          <p:nvPr>
            <p:ph idx="12" type="sldNum"/>
          </p:nvPr>
        </p:nvSpPr>
        <p:spPr>
          <a:xfrm>
            <a:off x="142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9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Crash Report Tool</a:t>
            </a:r>
            <a:endParaRPr/>
          </a:p>
        </p:txBody>
      </p:sp>
      <p:sp>
        <p:nvSpPr>
          <p:cNvPr id="619" name="Google Shape;619;p93"/>
          <p:cNvSpPr txBox="1"/>
          <p:nvPr>
            <p:ph idx="1" type="body"/>
          </p:nvPr>
        </p:nvSpPr>
        <p:spPr>
          <a:xfrm>
            <a:off x="311700" y="1152475"/>
            <a:ext cx="8520600" cy="15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14000"/>
              </a:lnSpc>
              <a:spcBef>
                <a:spcPts val="0"/>
              </a:spcBef>
              <a:spcAft>
                <a:spcPts val="1000"/>
              </a:spcAft>
              <a:buSzPts val="2400"/>
              <a:buChar char="●"/>
            </a:pPr>
            <a:r>
              <a:rPr lang="en" sz="2400"/>
              <a:t>Coleta relatórios do crash e envia para a empresa responsável pelo software</a:t>
            </a:r>
            <a:endParaRPr/>
          </a:p>
        </p:txBody>
      </p:sp>
      <p:sp>
        <p:nvSpPr>
          <p:cNvPr id="620" name="Google Shape;620;p93"/>
          <p:cNvSpPr txBox="1"/>
          <p:nvPr>
            <p:ph idx="12" type="sldNum"/>
          </p:nvPr>
        </p:nvSpPr>
        <p:spPr>
          <a:xfrm>
            <a:off x="142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1"/>
          <p:cNvSpPr txBox="1"/>
          <p:nvPr>
            <p:ph idx="1" type="body"/>
          </p:nvPr>
        </p:nvSpPr>
        <p:spPr>
          <a:xfrm>
            <a:off x="311700" y="1304875"/>
            <a:ext cx="8668800" cy="60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Caracterização de Bugs</a:t>
            </a:r>
            <a:endParaRPr sz="3600"/>
          </a:p>
          <a:p>
            <a:pPr indent="0" lvl="0" marL="0" rtl="0" algn="ctr">
              <a:spcBef>
                <a:spcPts val="1000"/>
              </a:spcBef>
              <a:spcAft>
                <a:spcPts val="1600"/>
              </a:spcAft>
              <a:buNone/>
            </a:pPr>
            <a:r>
              <a:t/>
            </a:r>
            <a:endParaRPr b="1" sz="3600"/>
          </a:p>
        </p:txBody>
      </p:sp>
      <p:sp>
        <p:nvSpPr>
          <p:cNvPr id="148" name="Google Shape;148;p31"/>
          <p:cNvSpPr txBox="1"/>
          <p:nvPr>
            <p:ph idx="12" type="sldNum"/>
          </p:nvPr>
        </p:nvSpPr>
        <p:spPr>
          <a:xfrm>
            <a:off x="142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9" name="Google Shape;149;p31"/>
          <p:cNvSpPr txBox="1"/>
          <p:nvPr>
            <p:ph idx="12" type="sldNum"/>
          </p:nvPr>
        </p:nvSpPr>
        <p:spPr>
          <a:xfrm>
            <a:off x="142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9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Mozilla Crash Reporter</a:t>
            </a:r>
            <a:endParaRPr/>
          </a:p>
        </p:txBody>
      </p:sp>
      <p:sp>
        <p:nvSpPr>
          <p:cNvPr id="626" name="Google Shape;626;p94"/>
          <p:cNvSpPr txBox="1"/>
          <p:nvPr>
            <p:ph idx="12" type="sldNum"/>
          </p:nvPr>
        </p:nvSpPr>
        <p:spPr>
          <a:xfrm>
            <a:off x="142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27" name="Google Shape;627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475" y="1245603"/>
            <a:ext cx="3373650" cy="347027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8" name="Google Shape;628;p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11200" y="1588575"/>
            <a:ext cx="3409950" cy="259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3" name="Google Shape;633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7550" y="220575"/>
            <a:ext cx="6668900" cy="41111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34" name="Google Shape;634;p95"/>
          <p:cNvSpPr txBox="1"/>
          <p:nvPr/>
        </p:nvSpPr>
        <p:spPr>
          <a:xfrm>
            <a:off x="1342500" y="4548350"/>
            <a:ext cx="6230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Le An, Foutse Khomh. Challenges and Issues of Mining Crash Reports. SANER 2015</a:t>
            </a:r>
            <a:endParaRPr sz="12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9" name="Google Shape;639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4" cy="4350546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40" name="Google Shape;640;p96"/>
          <p:cNvSpPr txBox="1"/>
          <p:nvPr/>
        </p:nvSpPr>
        <p:spPr>
          <a:xfrm>
            <a:off x="3259300" y="4659575"/>
            <a:ext cx="2538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https://crash-stats.mozilla.org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Bibliotecas para implementar crash-reporting tools</a:t>
            </a:r>
            <a:endParaRPr/>
          </a:p>
        </p:txBody>
      </p:sp>
      <p:sp>
        <p:nvSpPr>
          <p:cNvPr id="646" name="Google Shape;646;p97"/>
          <p:cNvSpPr txBox="1"/>
          <p:nvPr>
            <p:ph idx="12" type="sldNum"/>
          </p:nvPr>
        </p:nvSpPr>
        <p:spPr>
          <a:xfrm>
            <a:off x="142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47" name="Google Shape;647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1855925"/>
            <a:ext cx="8839202" cy="166612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98"/>
          <p:cNvSpPr txBox="1"/>
          <p:nvPr>
            <p:ph idx="1" type="body"/>
          </p:nvPr>
        </p:nvSpPr>
        <p:spPr>
          <a:xfrm>
            <a:off x="234200" y="9475"/>
            <a:ext cx="8873700" cy="51339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#include &lt;iostream&gt;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#include &lt;exception&gt;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#include &lt;client/linux/handler/exception_handler.h&gt;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bool DumpCallback(const google_breakpad::MinidumpDescriptor&amp; descriptor, void* context, bool succeeded) {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    std::cout &lt;&lt; "Minidump created at: " &lt;&lt; descriptor.path() &lt;&lt; std::endl;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    return succeeded;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int main() {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    // Initialize Breakpad exception handler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    google_breakpad::MinidumpDescriptor descriptor("./crash_dumps");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1200"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google_breakpad::ExceptionHandler exception_handler(descriptor, nullptr, DumpCallback, nullptr, true, -1);</a:t>
            </a:r>
            <a:endParaRPr sz="1200">
              <a:highlight>
                <a:srgbClr val="FFF2CC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    std::cout &lt;&lt; "Breakpad initialized. Crash dumps will be stored in './crash_dumps'." &lt;&lt; std::endl;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    // Simulate a crash (segmentation fault)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    std::cout &lt;&lt; "Simulating a crash..." &lt;&lt; std::endl;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    int* crash = nullptr;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1200"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*crash = 42;</a:t>
            </a: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1200"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// crash</a:t>
            </a:r>
            <a:endParaRPr sz="1200">
              <a:highlight>
                <a:srgbClr val="FFF2CC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    return 0;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53" name="Google Shape;653;p98"/>
          <p:cNvSpPr/>
          <p:nvPr/>
        </p:nvSpPr>
        <p:spPr>
          <a:xfrm>
            <a:off x="295625" y="921625"/>
            <a:ext cx="8707200" cy="11235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54" name="Google Shape;654;p98"/>
          <p:cNvCxnSpPr/>
          <p:nvPr/>
        </p:nvCxnSpPr>
        <p:spPr>
          <a:xfrm rot="10800000">
            <a:off x="5915800" y="2053925"/>
            <a:ext cx="1079700" cy="7197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55" name="Google Shape;655;p98"/>
          <p:cNvSpPr txBox="1"/>
          <p:nvPr/>
        </p:nvSpPr>
        <p:spPr>
          <a:xfrm>
            <a:off x="6647225" y="2249775"/>
            <a:ext cx="1945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(1) </a:t>
            </a:r>
            <a:r>
              <a:rPr lang="en">
                <a:solidFill>
                  <a:srgbClr val="FF0000"/>
                </a:solidFill>
              </a:rPr>
              <a:t>instala callback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656" name="Google Shape;656;p98"/>
          <p:cNvSpPr/>
          <p:nvPr/>
        </p:nvSpPr>
        <p:spPr>
          <a:xfrm>
            <a:off x="71617" y="2053900"/>
            <a:ext cx="507675" cy="2527850"/>
          </a:xfrm>
          <a:custGeom>
            <a:rect b="b" l="l" r="r" t="t"/>
            <a:pathLst>
              <a:path extrusionOk="0" h="101114" w="20307">
                <a:moveTo>
                  <a:pt x="20307" y="101114"/>
                </a:moveTo>
                <a:cubicBezTo>
                  <a:pt x="16972" y="91576"/>
                  <a:pt x="2168" y="60738"/>
                  <a:pt x="295" y="43886"/>
                </a:cubicBezTo>
                <a:cubicBezTo>
                  <a:pt x="-1577" y="27034"/>
                  <a:pt x="7609" y="7314"/>
                  <a:pt x="9072" y="0"/>
                </a:cubicBezTo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657" name="Google Shape;657;p98"/>
          <p:cNvSpPr txBox="1"/>
          <p:nvPr/>
        </p:nvSpPr>
        <p:spPr>
          <a:xfrm>
            <a:off x="246425" y="3545175"/>
            <a:ext cx="1079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(2) chama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658" name="Google Shape;658;p98"/>
          <p:cNvSpPr txBox="1"/>
          <p:nvPr/>
        </p:nvSpPr>
        <p:spPr>
          <a:xfrm>
            <a:off x="5872025" y="242200"/>
            <a:ext cx="3291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(3) executado após crash, mas antes do programa abortar</a:t>
            </a:r>
            <a:r>
              <a:rPr lang="en">
                <a:solidFill>
                  <a:schemeClr val="dk2"/>
                </a:solidFill>
              </a:rPr>
              <a:t> 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9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Exemplo de arquivo de dump gerado pelo crash:</a:t>
            </a:r>
            <a:endParaRPr/>
          </a:p>
        </p:txBody>
      </p:sp>
      <p:sp>
        <p:nvSpPr>
          <p:cNvPr id="664" name="Google Shape;664;p99"/>
          <p:cNvSpPr txBox="1"/>
          <p:nvPr>
            <p:ph idx="1" type="body"/>
          </p:nvPr>
        </p:nvSpPr>
        <p:spPr>
          <a:xfrm>
            <a:off x="311700" y="1304875"/>
            <a:ext cx="4717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Operating system: Linux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Crash reason:  SIGSEGV /SEGV_MAPERR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Crash address: 0x0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...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Thread 0 (crashed)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 0  my_program!main + 0x15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    at </a:t>
            </a:r>
            <a:r>
              <a:rPr lang="en"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crash_example.cpp:17</a:t>
            </a:r>
            <a:endParaRPr>
              <a:highlight>
                <a:srgbClr val="FFF2CC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 1  libc.so.6 + 0x24083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 2  libc.so.6 + 0x24246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3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665" name="Google Shape;665;p99"/>
          <p:cNvSpPr txBox="1"/>
          <p:nvPr>
            <p:ph idx="12" type="sldNum"/>
          </p:nvPr>
        </p:nvSpPr>
        <p:spPr>
          <a:xfrm>
            <a:off x="142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Diferen</a:t>
            </a:r>
            <a:r>
              <a:rPr lang="en"/>
              <a:t>ças para um try/catch no main</a:t>
            </a:r>
            <a:endParaRPr/>
          </a:p>
        </p:txBody>
      </p:sp>
      <p:sp>
        <p:nvSpPr>
          <p:cNvPr id="671" name="Google Shape;671;p100"/>
          <p:cNvSpPr txBox="1"/>
          <p:nvPr>
            <p:ph idx="1" type="body"/>
          </p:nvPr>
        </p:nvSpPr>
        <p:spPr>
          <a:xfrm>
            <a:off x="311700" y="1152475"/>
            <a:ext cx="8520600" cy="15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74650" lvl="0" marL="45720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" sz="2300"/>
              <a:t>Apenas bibliotecas como chromium/breakpad detectam:</a:t>
            </a:r>
            <a:endParaRPr sz="2300"/>
          </a:p>
          <a:p>
            <a:pPr indent="-374650" lvl="1" marL="914400" marR="0" rtl="0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2300"/>
              <a:buChar char="○"/>
            </a:pPr>
            <a:r>
              <a:rPr lang="en" sz="2300"/>
              <a:t>Falha de segmentação</a:t>
            </a:r>
            <a:endParaRPr sz="2300"/>
          </a:p>
          <a:p>
            <a:pPr indent="-374650" lvl="1" marL="914400" marR="0" rtl="0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2300"/>
              <a:buChar char="○"/>
            </a:pPr>
            <a:r>
              <a:rPr lang="en" sz="2300"/>
              <a:t>Stack overflow</a:t>
            </a:r>
            <a:endParaRPr sz="2300"/>
          </a:p>
          <a:p>
            <a:pPr indent="-374650" lvl="1" marL="914400" marR="0" rtl="0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2300"/>
              <a:buChar char="○"/>
            </a:pPr>
            <a:r>
              <a:rPr lang="en" sz="2300"/>
              <a:t>Divisão por zero </a:t>
            </a:r>
            <a:endParaRPr sz="2300"/>
          </a:p>
          <a:p>
            <a:pPr indent="-374650" lvl="0" marL="457200" marR="0" rtl="0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2300"/>
              <a:buChar char="●"/>
            </a:pPr>
            <a:r>
              <a:rPr lang="en" sz="2300"/>
              <a:t>try/catch no main: </a:t>
            </a:r>
            <a:endParaRPr sz="2300"/>
          </a:p>
          <a:p>
            <a:pPr indent="-374650" lvl="1" marL="914400" marR="0" rtl="0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2300"/>
              <a:buChar char="○"/>
            </a:pPr>
            <a:r>
              <a:rPr lang="en" sz="2300"/>
              <a:t>Apenas exceções lançadas via throw</a:t>
            </a:r>
            <a:endParaRPr sz="2300"/>
          </a:p>
          <a:p>
            <a:pPr indent="-374650" lvl="1" marL="914400" marR="0" rtl="0" algn="l">
              <a:lnSpc>
                <a:spcPct val="114000"/>
              </a:lnSpc>
              <a:spcBef>
                <a:spcPts val="1000"/>
              </a:spcBef>
              <a:spcAft>
                <a:spcPts val="1000"/>
              </a:spcAft>
              <a:buSzPts val="2300"/>
              <a:buChar char="○"/>
            </a:pPr>
            <a:r>
              <a:rPr lang="en" sz="2300"/>
              <a:t>Não captura exceções lançadas por outras threads</a:t>
            </a:r>
            <a:endParaRPr sz="2300"/>
          </a:p>
        </p:txBody>
      </p:sp>
      <p:sp>
        <p:nvSpPr>
          <p:cNvPr id="672" name="Google Shape;672;p100"/>
          <p:cNvSpPr txBox="1"/>
          <p:nvPr>
            <p:ph idx="12" type="sldNum"/>
          </p:nvPr>
        </p:nvSpPr>
        <p:spPr>
          <a:xfrm>
            <a:off x="142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1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Importância de crash reports</a:t>
            </a:r>
            <a:endParaRPr/>
          </a:p>
        </p:txBody>
      </p:sp>
      <p:sp>
        <p:nvSpPr>
          <p:cNvPr id="678" name="Google Shape;678;p101"/>
          <p:cNvSpPr txBox="1"/>
          <p:nvPr>
            <p:ph idx="1" type="body"/>
          </p:nvPr>
        </p:nvSpPr>
        <p:spPr>
          <a:xfrm>
            <a:off x="311700" y="1152475"/>
            <a:ext cx="8520600" cy="15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Using crash reports, Microsoft developers were able to fix:</a:t>
            </a:r>
            <a:endParaRPr sz="2400"/>
          </a:p>
          <a:p>
            <a:pPr indent="-381000" lvl="1" marL="914400" rtl="0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29% of the bugs found in Windows XP SP1</a:t>
            </a:r>
            <a:endParaRPr sz="2400"/>
          </a:p>
          <a:p>
            <a:pPr indent="-381000" lvl="1" marL="914400" rtl="0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More than 50% of the Office XP SP2 bugs</a:t>
            </a:r>
            <a:endParaRPr sz="2400"/>
          </a:p>
          <a:p>
            <a:pPr indent="-381000" lvl="0" marL="457200" rtl="0" algn="l">
              <a:lnSpc>
                <a:spcPct val="114000"/>
              </a:lnSpc>
              <a:spcBef>
                <a:spcPts val="1000"/>
              </a:spcBef>
              <a:spcAft>
                <a:spcPts val="1000"/>
              </a:spcAft>
              <a:buSzPts val="2400"/>
              <a:buChar char="●"/>
            </a:pPr>
            <a:r>
              <a:rPr lang="en" sz="2400"/>
              <a:t>Crash reports helped Mozilla developers to improve the reliability of Firefox by 40% from Nov. 2009 to March 2010</a:t>
            </a:r>
            <a:endParaRPr sz="2400"/>
          </a:p>
        </p:txBody>
      </p:sp>
      <p:sp>
        <p:nvSpPr>
          <p:cNvPr id="679" name="Google Shape;679;p101"/>
          <p:cNvSpPr txBox="1"/>
          <p:nvPr>
            <p:ph idx="12" type="sldNum"/>
          </p:nvPr>
        </p:nvSpPr>
        <p:spPr>
          <a:xfrm>
            <a:off x="142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80" name="Google Shape;680;p101"/>
          <p:cNvSpPr txBox="1"/>
          <p:nvPr/>
        </p:nvSpPr>
        <p:spPr>
          <a:xfrm>
            <a:off x="824350" y="4710675"/>
            <a:ext cx="7029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S. Wang, F. Khomh, Y. Zou: Improving bug localization using correlations in crash reports. MSR 2013.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p102"/>
          <p:cNvSpPr txBox="1"/>
          <p:nvPr>
            <p:ph idx="1" type="body"/>
          </p:nvPr>
        </p:nvSpPr>
        <p:spPr>
          <a:xfrm>
            <a:off x="311700" y="1685875"/>
            <a:ext cx="8668800" cy="60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/>
              <a:t>Fim</a:t>
            </a:r>
            <a:endParaRPr sz="3600"/>
          </a:p>
        </p:txBody>
      </p:sp>
      <p:sp>
        <p:nvSpPr>
          <p:cNvPr id="686" name="Google Shape;686;p102"/>
          <p:cNvSpPr txBox="1"/>
          <p:nvPr>
            <p:ph idx="12" type="sldNum"/>
          </p:nvPr>
        </p:nvSpPr>
        <p:spPr>
          <a:xfrm>
            <a:off x="142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2"/>
          <p:cNvSpPr txBox="1"/>
          <p:nvPr>
            <p:ph idx="1" type="body"/>
          </p:nvPr>
        </p:nvSpPr>
        <p:spPr>
          <a:xfrm>
            <a:off x="311700" y="1304875"/>
            <a:ext cx="8668800" cy="60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3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3200">
                <a:solidFill>
                  <a:srgbClr val="666666"/>
                </a:solidFill>
              </a:rPr>
              <a:t>Quanto tempo da semana você vai ficar corrigindo bugs?</a:t>
            </a:r>
            <a:endParaRPr b="1" sz="3600">
              <a:solidFill>
                <a:srgbClr val="666666"/>
              </a:solidFill>
            </a:endParaRPr>
          </a:p>
        </p:txBody>
      </p:sp>
      <p:sp>
        <p:nvSpPr>
          <p:cNvPr id="155" name="Google Shape;155;p32"/>
          <p:cNvSpPr txBox="1"/>
          <p:nvPr>
            <p:ph idx="12" type="sldNum"/>
          </p:nvPr>
        </p:nvSpPr>
        <p:spPr>
          <a:xfrm>
            <a:off x="142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6" name="Google Shape;156;p32"/>
          <p:cNvSpPr txBox="1"/>
          <p:nvPr>
            <p:ph idx="12" type="sldNum"/>
          </p:nvPr>
        </p:nvSpPr>
        <p:spPr>
          <a:xfrm>
            <a:off x="142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575" y="89600"/>
            <a:ext cx="8173551" cy="4551349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33"/>
          <p:cNvSpPr txBox="1"/>
          <p:nvPr/>
        </p:nvSpPr>
        <p:spPr>
          <a:xfrm>
            <a:off x="910800" y="4665325"/>
            <a:ext cx="7100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highlight>
                  <a:srgbClr val="FFFFFF"/>
                </a:highlight>
              </a:rPr>
              <a:t>Russo et al. The Daily Life of Software Engineers during the COVID-19 Pandemic. ICSE SEIP 2021. https://arxiv.org/abs/2101.04363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163" name="Google Shape;163;p33"/>
          <p:cNvSpPr/>
          <p:nvPr/>
        </p:nvSpPr>
        <p:spPr>
          <a:xfrm>
            <a:off x="1523775" y="46225"/>
            <a:ext cx="572100" cy="43923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